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70"/>
  </p:notesMasterIdLst>
  <p:sldIdLst>
    <p:sldId id="258" r:id="rId2"/>
    <p:sldId id="307" r:id="rId3"/>
    <p:sldId id="308" r:id="rId4"/>
    <p:sldId id="309" r:id="rId5"/>
    <p:sldId id="310" r:id="rId6"/>
    <p:sldId id="311" r:id="rId7"/>
    <p:sldId id="322" r:id="rId8"/>
    <p:sldId id="306" r:id="rId9"/>
    <p:sldId id="312" r:id="rId10"/>
    <p:sldId id="313" r:id="rId11"/>
    <p:sldId id="314" r:id="rId12"/>
    <p:sldId id="323"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61" r:id="rId34"/>
    <p:sldId id="345" r:id="rId35"/>
    <p:sldId id="346" r:id="rId36"/>
    <p:sldId id="347" r:id="rId37"/>
    <p:sldId id="348" r:id="rId38"/>
    <p:sldId id="349" r:id="rId39"/>
    <p:sldId id="350" r:id="rId40"/>
    <p:sldId id="362" r:id="rId41"/>
    <p:sldId id="351" r:id="rId42"/>
    <p:sldId id="363" r:id="rId43"/>
    <p:sldId id="352" r:id="rId44"/>
    <p:sldId id="364" r:id="rId45"/>
    <p:sldId id="365" r:id="rId46"/>
    <p:sldId id="353" r:id="rId47"/>
    <p:sldId id="366" r:id="rId48"/>
    <p:sldId id="354" r:id="rId49"/>
    <p:sldId id="367" r:id="rId50"/>
    <p:sldId id="355" r:id="rId51"/>
    <p:sldId id="368" r:id="rId52"/>
    <p:sldId id="356" r:id="rId53"/>
    <p:sldId id="357" r:id="rId54"/>
    <p:sldId id="358" r:id="rId55"/>
    <p:sldId id="359" r:id="rId56"/>
    <p:sldId id="369" r:id="rId57"/>
    <p:sldId id="360" r:id="rId58"/>
    <p:sldId id="273" r:id="rId59"/>
    <p:sldId id="294" r:id="rId60"/>
    <p:sldId id="300" r:id="rId61"/>
    <p:sldId id="302" r:id="rId62"/>
    <p:sldId id="296" r:id="rId63"/>
    <p:sldId id="299" r:id="rId64"/>
    <p:sldId id="297" r:id="rId65"/>
    <p:sldId id="298" r:id="rId66"/>
    <p:sldId id="303" r:id="rId67"/>
    <p:sldId id="301" r:id="rId68"/>
    <p:sldId id="321"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417B73-40ED-B24A-BDD7-2D6AAE9EEE8F}">
          <p14:sldIdLst>
            <p14:sldId id="258"/>
          </p14:sldIdLst>
        </p14:section>
        <p14:section name="SETUP LAB ENV" id="{5F7EFAA8-382D-A340-9A83-5B5DBE584CA1}">
          <p14:sldIdLst>
            <p14:sldId id="307"/>
            <p14:sldId id="308"/>
            <p14:sldId id="309"/>
            <p14:sldId id="310"/>
            <p14:sldId id="311"/>
            <p14:sldId id="322"/>
          </p14:sldIdLst>
        </p14:section>
        <p14:section name="LAB 1 - House Price Prediction" id="{34441A58-EA79-AD43-B070-6BAF9598B8A8}">
          <p14:sldIdLst>
            <p14:sldId id="306"/>
            <p14:sldId id="312"/>
            <p14:sldId id="313"/>
            <p14:sldId id="314"/>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61"/>
            <p14:sldId id="345"/>
            <p14:sldId id="346"/>
            <p14:sldId id="347"/>
            <p14:sldId id="348"/>
            <p14:sldId id="349"/>
            <p14:sldId id="350"/>
            <p14:sldId id="362"/>
            <p14:sldId id="351"/>
            <p14:sldId id="363"/>
            <p14:sldId id="352"/>
            <p14:sldId id="364"/>
            <p14:sldId id="365"/>
            <p14:sldId id="353"/>
            <p14:sldId id="366"/>
            <p14:sldId id="354"/>
            <p14:sldId id="367"/>
            <p14:sldId id="355"/>
            <p14:sldId id="368"/>
            <p14:sldId id="356"/>
            <p14:sldId id="357"/>
            <p14:sldId id="358"/>
            <p14:sldId id="359"/>
            <p14:sldId id="369"/>
            <p14:sldId id="360"/>
          </p14:sldIdLst>
        </p14:section>
        <p14:section name="LAB 2 - K Means Clustering Example" id="{E5B06103-52FE-1145-9C64-9701E0495EB0}">
          <p14:sldIdLst>
            <p14:sldId id="273"/>
            <p14:sldId id="294"/>
            <p14:sldId id="300"/>
            <p14:sldId id="302"/>
            <p14:sldId id="296"/>
            <p14:sldId id="299"/>
            <p14:sldId id="297"/>
            <p14:sldId id="298"/>
            <p14:sldId id="303"/>
            <p14:sldId id="301"/>
          </p14:sldIdLst>
        </p14:section>
        <p14:section name="Conclusion" id="{0781F3F9-F176-4C45-B363-261CEA7F9F53}">
          <p14:sldIdLst>
            <p14:sldId id="32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36"/>
    <p:restoredTop sz="94740"/>
  </p:normalViewPr>
  <p:slideViewPr>
    <p:cSldViewPr snapToGrid="0">
      <p:cViewPr varScale="1">
        <p:scale>
          <a:sx n="134" d="100"/>
          <a:sy n="134" d="100"/>
        </p:scale>
        <p:origin x="15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1C98AF-285A-4D2C-9DE0-4A2C2FA8003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1CD9E3-5D1C-492B-A988-17C587C825F6}">
      <dgm:prSet/>
      <dgm:spPr/>
      <dgm:t>
        <a:bodyPr/>
        <a:lstStyle/>
        <a:p>
          <a:r>
            <a:rPr lang="en-IE"/>
            <a:t>Purpose of demo is to identify handwritten digits. </a:t>
          </a:r>
          <a:endParaRPr lang="en-US"/>
        </a:p>
      </dgm:t>
    </dgm:pt>
    <dgm:pt modelId="{274E8AE2-6525-4B4D-9BC0-3CFFDD44B486}" type="parTrans" cxnId="{9029D7D8-E5AE-4C0F-95F0-4D02BD440EE6}">
      <dgm:prSet/>
      <dgm:spPr/>
      <dgm:t>
        <a:bodyPr/>
        <a:lstStyle/>
        <a:p>
          <a:endParaRPr lang="en-US"/>
        </a:p>
      </dgm:t>
    </dgm:pt>
    <dgm:pt modelId="{4961A858-CFAB-4EB9-A655-EC3AA778D153}" type="sibTrans" cxnId="{9029D7D8-E5AE-4C0F-95F0-4D02BD440EE6}">
      <dgm:prSet/>
      <dgm:spPr/>
      <dgm:t>
        <a:bodyPr/>
        <a:lstStyle/>
        <a:p>
          <a:endParaRPr lang="en-US"/>
        </a:p>
      </dgm:t>
    </dgm:pt>
    <dgm:pt modelId="{A5C2BBA0-3DF6-47BF-A22A-DF91999D6F4F}">
      <dgm:prSet/>
      <dgm:spPr/>
      <dgm:t>
        <a:bodyPr/>
        <a:lstStyle/>
        <a:p>
          <a:r>
            <a:rPr lang="en-IE"/>
            <a:t>Using SciKit Learn as our framework</a:t>
          </a:r>
          <a:endParaRPr lang="en-US"/>
        </a:p>
      </dgm:t>
    </dgm:pt>
    <dgm:pt modelId="{2AE483DF-3359-416E-ABA2-E8D55BCE9563}" type="parTrans" cxnId="{58D6807C-A904-435A-906B-DDBBBDE5E9A4}">
      <dgm:prSet/>
      <dgm:spPr/>
      <dgm:t>
        <a:bodyPr/>
        <a:lstStyle/>
        <a:p>
          <a:endParaRPr lang="en-US"/>
        </a:p>
      </dgm:t>
    </dgm:pt>
    <dgm:pt modelId="{C1A16C1F-1348-428C-9DE1-C78809039283}" type="sibTrans" cxnId="{58D6807C-A904-435A-906B-DDBBBDE5E9A4}">
      <dgm:prSet/>
      <dgm:spPr/>
      <dgm:t>
        <a:bodyPr/>
        <a:lstStyle/>
        <a:p>
          <a:endParaRPr lang="en-US"/>
        </a:p>
      </dgm:t>
    </dgm:pt>
    <dgm:pt modelId="{6FEA4468-D173-413D-9E59-304081E48115}">
      <dgm:prSet/>
      <dgm:spPr/>
      <dgm:t>
        <a:bodyPr/>
        <a:lstStyle/>
        <a:p>
          <a:r>
            <a:rPr lang="en-IE"/>
            <a:t>Using</a:t>
          </a:r>
          <a:r>
            <a:rPr lang="en-IE" i="0"/>
            <a:t> K-Means clustering on the handwritten digits data</a:t>
          </a:r>
          <a:endParaRPr lang="en-US"/>
        </a:p>
      </dgm:t>
    </dgm:pt>
    <dgm:pt modelId="{39124389-2313-4F11-8221-A1546924910B}" type="parTrans" cxnId="{AD9F102B-BBD6-4CC7-87B0-349484A00ACD}">
      <dgm:prSet/>
      <dgm:spPr/>
      <dgm:t>
        <a:bodyPr/>
        <a:lstStyle/>
        <a:p>
          <a:endParaRPr lang="en-US"/>
        </a:p>
      </dgm:t>
    </dgm:pt>
    <dgm:pt modelId="{84109FB7-578D-439B-942C-5125B513C860}" type="sibTrans" cxnId="{AD9F102B-BBD6-4CC7-87B0-349484A00ACD}">
      <dgm:prSet/>
      <dgm:spPr/>
      <dgm:t>
        <a:bodyPr/>
        <a:lstStyle/>
        <a:p>
          <a:endParaRPr lang="en-US"/>
        </a:p>
      </dgm:t>
    </dgm:pt>
    <dgm:pt modelId="{1CEFA8C5-A764-42EA-A34E-C04223930697}">
      <dgm:prSet/>
      <dgm:spPr/>
      <dgm:t>
        <a:bodyPr/>
        <a:lstStyle/>
        <a:p>
          <a:r>
            <a:rPr lang="en-IE" i="0" dirty="0"/>
            <a:t>Use </a:t>
          </a:r>
          <a:r>
            <a:rPr lang="en-IE" i="0" dirty="0" err="1"/>
            <a:t>Jupyter</a:t>
          </a:r>
          <a:r>
            <a:rPr lang="en-IE" i="0" dirty="0"/>
            <a:t> Notebooks for experimental interactive analysis. </a:t>
          </a:r>
          <a:endParaRPr lang="en-US" dirty="0"/>
        </a:p>
      </dgm:t>
    </dgm:pt>
    <dgm:pt modelId="{C87542B5-DE1F-4F90-B2BE-1A5F26877556}" type="parTrans" cxnId="{711FA636-72EE-45B3-8424-379E9B49E981}">
      <dgm:prSet/>
      <dgm:spPr/>
      <dgm:t>
        <a:bodyPr/>
        <a:lstStyle/>
        <a:p>
          <a:endParaRPr lang="en-US"/>
        </a:p>
      </dgm:t>
    </dgm:pt>
    <dgm:pt modelId="{7457A5C9-B0F4-474D-9ED9-1EB455E40F86}" type="sibTrans" cxnId="{711FA636-72EE-45B3-8424-379E9B49E981}">
      <dgm:prSet/>
      <dgm:spPr/>
      <dgm:t>
        <a:bodyPr/>
        <a:lstStyle/>
        <a:p>
          <a:endParaRPr lang="en-US"/>
        </a:p>
      </dgm:t>
    </dgm:pt>
    <dgm:pt modelId="{743EC699-1F82-490E-8453-357445FF01B4}" type="pres">
      <dgm:prSet presAssocID="{321C98AF-285A-4D2C-9DE0-4A2C2FA8003B}" presName="root" presStyleCnt="0">
        <dgm:presLayoutVars>
          <dgm:dir/>
          <dgm:resizeHandles val="exact"/>
        </dgm:presLayoutVars>
      </dgm:prSet>
      <dgm:spPr/>
    </dgm:pt>
    <dgm:pt modelId="{9079E38F-6A04-4FC8-924D-B83ADDC9B140}" type="pres">
      <dgm:prSet presAssocID="{B61CD9E3-5D1C-492B-A988-17C587C825F6}" presName="compNode" presStyleCnt="0"/>
      <dgm:spPr/>
    </dgm:pt>
    <dgm:pt modelId="{5B9DB179-FC30-425C-BFF4-6DB731A7F21E}" type="pres">
      <dgm:prSet presAssocID="{B61CD9E3-5D1C-492B-A988-17C587C825F6}" presName="bgRect" presStyleLbl="bgShp" presStyleIdx="0" presStyleCnt="4"/>
      <dgm:spPr/>
    </dgm:pt>
    <dgm:pt modelId="{39DC08DB-9A0B-484B-A883-5DB3EF7564B9}" type="pres">
      <dgm:prSet presAssocID="{B61CD9E3-5D1C-492B-A988-17C587C825F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72865777-53B1-4AA7-957F-FFAEBE887943}" type="pres">
      <dgm:prSet presAssocID="{B61CD9E3-5D1C-492B-A988-17C587C825F6}" presName="spaceRect" presStyleCnt="0"/>
      <dgm:spPr/>
    </dgm:pt>
    <dgm:pt modelId="{A84A41C9-2A2E-49DE-9A5A-4E8ADDAC2E0B}" type="pres">
      <dgm:prSet presAssocID="{B61CD9E3-5D1C-492B-A988-17C587C825F6}" presName="parTx" presStyleLbl="revTx" presStyleIdx="0" presStyleCnt="4">
        <dgm:presLayoutVars>
          <dgm:chMax val="0"/>
          <dgm:chPref val="0"/>
        </dgm:presLayoutVars>
      </dgm:prSet>
      <dgm:spPr/>
    </dgm:pt>
    <dgm:pt modelId="{7348E19C-1D36-41FF-A41A-084F665D0683}" type="pres">
      <dgm:prSet presAssocID="{4961A858-CFAB-4EB9-A655-EC3AA778D153}" presName="sibTrans" presStyleCnt="0"/>
      <dgm:spPr/>
    </dgm:pt>
    <dgm:pt modelId="{30C5C39E-A4C6-4D74-83C4-C0AF4C2C093A}" type="pres">
      <dgm:prSet presAssocID="{A5C2BBA0-3DF6-47BF-A22A-DF91999D6F4F}" presName="compNode" presStyleCnt="0"/>
      <dgm:spPr/>
    </dgm:pt>
    <dgm:pt modelId="{40500B7A-B178-47C8-BEAA-CADCC1DEA735}" type="pres">
      <dgm:prSet presAssocID="{A5C2BBA0-3DF6-47BF-A22A-DF91999D6F4F}" presName="bgRect" presStyleLbl="bgShp" presStyleIdx="1" presStyleCnt="4"/>
      <dgm:spPr/>
    </dgm:pt>
    <dgm:pt modelId="{E56F257F-9AB1-4C3E-9CEA-05FBF0C75DE1}" type="pres">
      <dgm:prSet presAssocID="{A5C2BBA0-3DF6-47BF-A22A-DF91999D6F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355718BE-A88C-4D57-9865-7BA68E79620E}" type="pres">
      <dgm:prSet presAssocID="{A5C2BBA0-3DF6-47BF-A22A-DF91999D6F4F}" presName="spaceRect" presStyleCnt="0"/>
      <dgm:spPr/>
    </dgm:pt>
    <dgm:pt modelId="{CE4ED896-5181-48DB-977F-85773C0F2AF8}" type="pres">
      <dgm:prSet presAssocID="{A5C2BBA0-3DF6-47BF-A22A-DF91999D6F4F}" presName="parTx" presStyleLbl="revTx" presStyleIdx="1" presStyleCnt="4">
        <dgm:presLayoutVars>
          <dgm:chMax val="0"/>
          <dgm:chPref val="0"/>
        </dgm:presLayoutVars>
      </dgm:prSet>
      <dgm:spPr/>
    </dgm:pt>
    <dgm:pt modelId="{8DDA73A1-79B8-42C2-B5D8-D8A321EC80E5}" type="pres">
      <dgm:prSet presAssocID="{C1A16C1F-1348-428C-9DE1-C78809039283}" presName="sibTrans" presStyleCnt="0"/>
      <dgm:spPr/>
    </dgm:pt>
    <dgm:pt modelId="{B3A2F766-6EC9-49A7-B780-1EDACECB1C02}" type="pres">
      <dgm:prSet presAssocID="{6FEA4468-D173-413D-9E59-304081E48115}" presName="compNode" presStyleCnt="0"/>
      <dgm:spPr/>
    </dgm:pt>
    <dgm:pt modelId="{1F4BC192-E1B7-47F3-8E93-85C8A26EB56B}" type="pres">
      <dgm:prSet presAssocID="{6FEA4468-D173-413D-9E59-304081E48115}" presName="bgRect" presStyleLbl="bgShp" presStyleIdx="2" presStyleCnt="4"/>
      <dgm:spPr/>
    </dgm:pt>
    <dgm:pt modelId="{5698779A-F81D-44D5-95B4-2B2EC98DB148}" type="pres">
      <dgm:prSet presAssocID="{6FEA4468-D173-413D-9E59-304081E4811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72BC31CF-BE26-482C-B793-74D68D65F7C0}" type="pres">
      <dgm:prSet presAssocID="{6FEA4468-D173-413D-9E59-304081E48115}" presName="spaceRect" presStyleCnt="0"/>
      <dgm:spPr/>
    </dgm:pt>
    <dgm:pt modelId="{55605EC3-F5E8-4ACA-9544-175D803914B4}" type="pres">
      <dgm:prSet presAssocID="{6FEA4468-D173-413D-9E59-304081E48115}" presName="parTx" presStyleLbl="revTx" presStyleIdx="2" presStyleCnt="4">
        <dgm:presLayoutVars>
          <dgm:chMax val="0"/>
          <dgm:chPref val="0"/>
        </dgm:presLayoutVars>
      </dgm:prSet>
      <dgm:spPr/>
    </dgm:pt>
    <dgm:pt modelId="{F7F1ED21-3485-4270-85DA-E2A32AA492C4}" type="pres">
      <dgm:prSet presAssocID="{84109FB7-578D-439B-942C-5125B513C860}" presName="sibTrans" presStyleCnt="0"/>
      <dgm:spPr/>
    </dgm:pt>
    <dgm:pt modelId="{74EAA4B4-80B3-42BA-A1F3-7B6764BE04A5}" type="pres">
      <dgm:prSet presAssocID="{1CEFA8C5-A764-42EA-A34E-C04223930697}" presName="compNode" presStyleCnt="0"/>
      <dgm:spPr/>
    </dgm:pt>
    <dgm:pt modelId="{5BADC332-596D-4690-8AB1-0F2863B3B93C}" type="pres">
      <dgm:prSet presAssocID="{1CEFA8C5-A764-42EA-A34E-C04223930697}" presName="bgRect" presStyleLbl="bgShp" presStyleIdx="3" presStyleCnt="4"/>
      <dgm:spPr/>
    </dgm:pt>
    <dgm:pt modelId="{7F85BC55-F3CA-479D-86AD-C55DF53DA07D}" type="pres">
      <dgm:prSet presAssocID="{1CEFA8C5-A764-42EA-A34E-C0422393069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Book"/>
        </a:ext>
      </dgm:extLst>
    </dgm:pt>
    <dgm:pt modelId="{D87D4868-0769-4970-9F0C-E2E6957EBCDA}" type="pres">
      <dgm:prSet presAssocID="{1CEFA8C5-A764-42EA-A34E-C04223930697}" presName="spaceRect" presStyleCnt="0"/>
      <dgm:spPr/>
    </dgm:pt>
    <dgm:pt modelId="{D5AF2EBA-C9E2-4AB6-AB1C-E007EA95D73B}" type="pres">
      <dgm:prSet presAssocID="{1CEFA8C5-A764-42EA-A34E-C04223930697}" presName="parTx" presStyleLbl="revTx" presStyleIdx="3" presStyleCnt="4">
        <dgm:presLayoutVars>
          <dgm:chMax val="0"/>
          <dgm:chPref val="0"/>
        </dgm:presLayoutVars>
      </dgm:prSet>
      <dgm:spPr/>
    </dgm:pt>
  </dgm:ptLst>
  <dgm:cxnLst>
    <dgm:cxn modelId="{AD9F102B-BBD6-4CC7-87B0-349484A00ACD}" srcId="{321C98AF-285A-4D2C-9DE0-4A2C2FA8003B}" destId="{6FEA4468-D173-413D-9E59-304081E48115}" srcOrd="2" destOrd="0" parTransId="{39124389-2313-4F11-8221-A1546924910B}" sibTransId="{84109FB7-578D-439B-942C-5125B513C860}"/>
    <dgm:cxn modelId="{711FA636-72EE-45B3-8424-379E9B49E981}" srcId="{321C98AF-285A-4D2C-9DE0-4A2C2FA8003B}" destId="{1CEFA8C5-A764-42EA-A34E-C04223930697}" srcOrd="3" destOrd="0" parTransId="{C87542B5-DE1F-4F90-B2BE-1A5F26877556}" sibTransId="{7457A5C9-B0F4-474D-9ED9-1EB455E40F86}"/>
    <dgm:cxn modelId="{58D6807C-A904-435A-906B-DDBBBDE5E9A4}" srcId="{321C98AF-285A-4D2C-9DE0-4A2C2FA8003B}" destId="{A5C2BBA0-3DF6-47BF-A22A-DF91999D6F4F}" srcOrd="1" destOrd="0" parTransId="{2AE483DF-3359-416E-ABA2-E8D55BCE9563}" sibTransId="{C1A16C1F-1348-428C-9DE1-C78809039283}"/>
    <dgm:cxn modelId="{6D853081-724D-4841-8979-265B40DC542E}" type="presOf" srcId="{1CEFA8C5-A764-42EA-A34E-C04223930697}" destId="{D5AF2EBA-C9E2-4AB6-AB1C-E007EA95D73B}" srcOrd="0" destOrd="0" presId="urn:microsoft.com/office/officeart/2018/2/layout/IconVerticalSolidList"/>
    <dgm:cxn modelId="{FB7FD19F-31F1-4680-8ADF-8831CEEBD01F}" type="presOf" srcId="{A5C2BBA0-3DF6-47BF-A22A-DF91999D6F4F}" destId="{CE4ED896-5181-48DB-977F-85773C0F2AF8}" srcOrd="0" destOrd="0" presId="urn:microsoft.com/office/officeart/2018/2/layout/IconVerticalSolidList"/>
    <dgm:cxn modelId="{9A648FA6-5844-4FB6-828E-E1D31DC70353}" type="presOf" srcId="{B61CD9E3-5D1C-492B-A988-17C587C825F6}" destId="{A84A41C9-2A2E-49DE-9A5A-4E8ADDAC2E0B}" srcOrd="0" destOrd="0" presId="urn:microsoft.com/office/officeart/2018/2/layout/IconVerticalSolidList"/>
    <dgm:cxn modelId="{A9A2BAB1-C179-4F68-80A9-A563D41E9E4A}" type="presOf" srcId="{321C98AF-285A-4D2C-9DE0-4A2C2FA8003B}" destId="{743EC699-1F82-490E-8453-357445FF01B4}" srcOrd="0" destOrd="0" presId="urn:microsoft.com/office/officeart/2018/2/layout/IconVerticalSolidList"/>
    <dgm:cxn modelId="{9029D7D8-E5AE-4C0F-95F0-4D02BD440EE6}" srcId="{321C98AF-285A-4D2C-9DE0-4A2C2FA8003B}" destId="{B61CD9E3-5D1C-492B-A988-17C587C825F6}" srcOrd="0" destOrd="0" parTransId="{274E8AE2-6525-4B4D-9BC0-3CFFDD44B486}" sibTransId="{4961A858-CFAB-4EB9-A655-EC3AA778D153}"/>
    <dgm:cxn modelId="{BC5902FC-25DB-427D-8BEC-826924B5ED28}" type="presOf" srcId="{6FEA4468-D173-413D-9E59-304081E48115}" destId="{55605EC3-F5E8-4ACA-9544-175D803914B4}" srcOrd="0" destOrd="0" presId="urn:microsoft.com/office/officeart/2018/2/layout/IconVerticalSolidList"/>
    <dgm:cxn modelId="{CB186653-E1E4-47E1-97AA-757F9DFFC667}" type="presParOf" srcId="{743EC699-1F82-490E-8453-357445FF01B4}" destId="{9079E38F-6A04-4FC8-924D-B83ADDC9B140}" srcOrd="0" destOrd="0" presId="urn:microsoft.com/office/officeart/2018/2/layout/IconVerticalSolidList"/>
    <dgm:cxn modelId="{FE601864-C413-46B5-87AB-E92F5973763A}" type="presParOf" srcId="{9079E38F-6A04-4FC8-924D-B83ADDC9B140}" destId="{5B9DB179-FC30-425C-BFF4-6DB731A7F21E}" srcOrd="0" destOrd="0" presId="urn:microsoft.com/office/officeart/2018/2/layout/IconVerticalSolidList"/>
    <dgm:cxn modelId="{5CC84706-8969-47F9-901C-C83BF723FA98}" type="presParOf" srcId="{9079E38F-6A04-4FC8-924D-B83ADDC9B140}" destId="{39DC08DB-9A0B-484B-A883-5DB3EF7564B9}" srcOrd="1" destOrd="0" presId="urn:microsoft.com/office/officeart/2018/2/layout/IconVerticalSolidList"/>
    <dgm:cxn modelId="{C47860A0-1A39-4DC1-94D8-3C66EEE909A5}" type="presParOf" srcId="{9079E38F-6A04-4FC8-924D-B83ADDC9B140}" destId="{72865777-53B1-4AA7-957F-FFAEBE887943}" srcOrd="2" destOrd="0" presId="urn:microsoft.com/office/officeart/2018/2/layout/IconVerticalSolidList"/>
    <dgm:cxn modelId="{4D47922C-ED24-4690-BB32-8D165C99367B}" type="presParOf" srcId="{9079E38F-6A04-4FC8-924D-B83ADDC9B140}" destId="{A84A41C9-2A2E-49DE-9A5A-4E8ADDAC2E0B}" srcOrd="3" destOrd="0" presId="urn:microsoft.com/office/officeart/2018/2/layout/IconVerticalSolidList"/>
    <dgm:cxn modelId="{FE74B062-1554-42A4-A507-1DC040D552BF}" type="presParOf" srcId="{743EC699-1F82-490E-8453-357445FF01B4}" destId="{7348E19C-1D36-41FF-A41A-084F665D0683}" srcOrd="1" destOrd="0" presId="urn:microsoft.com/office/officeart/2018/2/layout/IconVerticalSolidList"/>
    <dgm:cxn modelId="{C5B8D482-27C5-4990-A641-445F9431869C}" type="presParOf" srcId="{743EC699-1F82-490E-8453-357445FF01B4}" destId="{30C5C39E-A4C6-4D74-83C4-C0AF4C2C093A}" srcOrd="2" destOrd="0" presId="urn:microsoft.com/office/officeart/2018/2/layout/IconVerticalSolidList"/>
    <dgm:cxn modelId="{23887C3B-AE7D-419D-A801-BCCD2A6E1AF6}" type="presParOf" srcId="{30C5C39E-A4C6-4D74-83C4-C0AF4C2C093A}" destId="{40500B7A-B178-47C8-BEAA-CADCC1DEA735}" srcOrd="0" destOrd="0" presId="urn:microsoft.com/office/officeart/2018/2/layout/IconVerticalSolidList"/>
    <dgm:cxn modelId="{02255D27-7F75-4259-9941-610BFE786A24}" type="presParOf" srcId="{30C5C39E-A4C6-4D74-83C4-C0AF4C2C093A}" destId="{E56F257F-9AB1-4C3E-9CEA-05FBF0C75DE1}" srcOrd="1" destOrd="0" presId="urn:microsoft.com/office/officeart/2018/2/layout/IconVerticalSolidList"/>
    <dgm:cxn modelId="{01C9D84B-696C-4075-BD53-E20B14C652B4}" type="presParOf" srcId="{30C5C39E-A4C6-4D74-83C4-C0AF4C2C093A}" destId="{355718BE-A88C-4D57-9865-7BA68E79620E}" srcOrd="2" destOrd="0" presId="urn:microsoft.com/office/officeart/2018/2/layout/IconVerticalSolidList"/>
    <dgm:cxn modelId="{9D7D96DB-5673-44E8-980D-AB0200C14788}" type="presParOf" srcId="{30C5C39E-A4C6-4D74-83C4-C0AF4C2C093A}" destId="{CE4ED896-5181-48DB-977F-85773C0F2AF8}" srcOrd="3" destOrd="0" presId="urn:microsoft.com/office/officeart/2018/2/layout/IconVerticalSolidList"/>
    <dgm:cxn modelId="{265470B7-1D05-4AFA-97B0-E1096715DD0F}" type="presParOf" srcId="{743EC699-1F82-490E-8453-357445FF01B4}" destId="{8DDA73A1-79B8-42C2-B5D8-D8A321EC80E5}" srcOrd="3" destOrd="0" presId="urn:microsoft.com/office/officeart/2018/2/layout/IconVerticalSolidList"/>
    <dgm:cxn modelId="{8B93004E-5F2A-4560-9094-78BDB5978648}" type="presParOf" srcId="{743EC699-1F82-490E-8453-357445FF01B4}" destId="{B3A2F766-6EC9-49A7-B780-1EDACECB1C02}" srcOrd="4" destOrd="0" presId="urn:microsoft.com/office/officeart/2018/2/layout/IconVerticalSolidList"/>
    <dgm:cxn modelId="{EB2BEC2C-DA78-4812-A664-3E3F1442B8F3}" type="presParOf" srcId="{B3A2F766-6EC9-49A7-B780-1EDACECB1C02}" destId="{1F4BC192-E1B7-47F3-8E93-85C8A26EB56B}" srcOrd="0" destOrd="0" presId="urn:microsoft.com/office/officeart/2018/2/layout/IconVerticalSolidList"/>
    <dgm:cxn modelId="{1F869BAB-1274-4328-8693-8334ED1141FA}" type="presParOf" srcId="{B3A2F766-6EC9-49A7-B780-1EDACECB1C02}" destId="{5698779A-F81D-44D5-95B4-2B2EC98DB148}" srcOrd="1" destOrd="0" presId="urn:microsoft.com/office/officeart/2018/2/layout/IconVerticalSolidList"/>
    <dgm:cxn modelId="{D7F42737-DB9A-44B1-9DF1-D0EF1B521B3A}" type="presParOf" srcId="{B3A2F766-6EC9-49A7-B780-1EDACECB1C02}" destId="{72BC31CF-BE26-482C-B793-74D68D65F7C0}" srcOrd="2" destOrd="0" presId="urn:microsoft.com/office/officeart/2018/2/layout/IconVerticalSolidList"/>
    <dgm:cxn modelId="{CCB971E6-80FE-442C-BC3D-F1A6C9FE0B70}" type="presParOf" srcId="{B3A2F766-6EC9-49A7-B780-1EDACECB1C02}" destId="{55605EC3-F5E8-4ACA-9544-175D803914B4}" srcOrd="3" destOrd="0" presId="urn:microsoft.com/office/officeart/2018/2/layout/IconVerticalSolidList"/>
    <dgm:cxn modelId="{D6731C06-861A-4159-ACDA-CC105330CBBA}" type="presParOf" srcId="{743EC699-1F82-490E-8453-357445FF01B4}" destId="{F7F1ED21-3485-4270-85DA-E2A32AA492C4}" srcOrd="5" destOrd="0" presId="urn:microsoft.com/office/officeart/2018/2/layout/IconVerticalSolidList"/>
    <dgm:cxn modelId="{CD78CA80-CD34-4750-A9C6-ABF37DFBDB8D}" type="presParOf" srcId="{743EC699-1F82-490E-8453-357445FF01B4}" destId="{74EAA4B4-80B3-42BA-A1F3-7B6764BE04A5}" srcOrd="6" destOrd="0" presId="urn:microsoft.com/office/officeart/2018/2/layout/IconVerticalSolidList"/>
    <dgm:cxn modelId="{6CE6D055-3031-4DBB-BF88-FB2EFCDAE6B9}" type="presParOf" srcId="{74EAA4B4-80B3-42BA-A1F3-7B6764BE04A5}" destId="{5BADC332-596D-4690-8AB1-0F2863B3B93C}" srcOrd="0" destOrd="0" presId="urn:microsoft.com/office/officeart/2018/2/layout/IconVerticalSolidList"/>
    <dgm:cxn modelId="{3D3A1205-920E-49E2-A72B-E1365BAB7890}" type="presParOf" srcId="{74EAA4B4-80B3-42BA-A1F3-7B6764BE04A5}" destId="{7F85BC55-F3CA-479D-86AD-C55DF53DA07D}" srcOrd="1" destOrd="0" presId="urn:microsoft.com/office/officeart/2018/2/layout/IconVerticalSolidList"/>
    <dgm:cxn modelId="{7FB851F0-A8BE-4E4E-9421-1C9B1605AEA4}" type="presParOf" srcId="{74EAA4B4-80B3-42BA-A1F3-7B6764BE04A5}" destId="{D87D4868-0769-4970-9F0C-E2E6957EBCDA}" srcOrd="2" destOrd="0" presId="urn:microsoft.com/office/officeart/2018/2/layout/IconVerticalSolidList"/>
    <dgm:cxn modelId="{0F7E935A-3011-4232-86BE-2243E3D36EB5}" type="presParOf" srcId="{74EAA4B4-80B3-42BA-A1F3-7B6764BE04A5}" destId="{D5AF2EBA-C9E2-4AB6-AB1C-E007EA95D73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DB179-FC30-425C-BFF4-6DB731A7F21E}">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DC08DB-9A0B-484B-A883-5DB3EF7564B9}">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4A41C9-2A2E-49DE-9A5A-4E8ADDAC2E0B}">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IE" sz="2200" kern="1200"/>
            <a:t>Purpose of demo is to identify handwritten digits. </a:t>
          </a:r>
          <a:endParaRPr lang="en-US" sz="2200" kern="1200"/>
        </a:p>
      </dsp:txBody>
      <dsp:txXfrm>
        <a:off x="1339618" y="2288"/>
        <a:ext cx="5024605" cy="1159843"/>
      </dsp:txXfrm>
    </dsp:sp>
    <dsp:sp modelId="{40500B7A-B178-47C8-BEAA-CADCC1DEA735}">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6F257F-9AB1-4C3E-9CEA-05FBF0C75DE1}">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4ED896-5181-48DB-977F-85773C0F2AF8}">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IE" sz="2200" kern="1200"/>
            <a:t>Using SciKit Learn as our framework</a:t>
          </a:r>
          <a:endParaRPr lang="en-US" sz="2200" kern="1200"/>
        </a:p>
      </dsp:txBody>
      <dsp:txXfrm>
        <a:off x="1339618" y="1452092"/>
        <a:ext cx="5024605" cy="1159843"/>
      </dsp:txXfrm>
    </dsp:sp>
    <dsp:sp modelId="{1F4BC192-E1B7-47F3-8E93-85C8A26EB56B}">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98779A-F81D-44D5-95B4-2B2EC98DB148}">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05EC3-F5E8-4ACA-9544-175D803914B4}">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IE" sz="2200" kern="1200"/>
            <a:t>Using</a:t>
          </a:r>
          <a:r>
            <a:rPr lang="en-IE" sz="2200" i="0" kern="1200"/>
            <a:t> K-Means clustering on the handwritten digits data</a:t>
          </a:r>
          <a:endParaRPr lang="en-US" sz="2200" kern="1200"/>
        </a:p>
      </dsp:txBody>
      <dsp:txXfrm>
        <a:off x="1339618" y="2901896"/>
        <a:ext cx="5024605" cy="1159843"/>
      </dsp:txXfrm>
    </dsp:sp>
    <dsp:sp modelId="{5BADC332-596D-4690-8AB1-0F2863B3B93C}">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85BC55-F3CA-479D-86AD-C55DF53DA07D}">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5AF2EBA-C9E2-4AB6-AB1C-E007EA95D73B}">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IE" sz="2200" i="0" kern="1200" dirty="0"/>
            <a:t>Use </a:t>
          </a:r>
          <a:r>
            <a:rPr lang="en-IE" sz="2200" i="0" kern="1200" dirty="0" err="1"/>
            <a:t>Jupyter</a:t>
          </a:r>
          <a:r>
            <a:rPr lang="en-IE" sz="2200" i="0" kern="1200" dirty="0"/>
            <a:t> Notebooks for experimental interactive analysis. </a:t>
          </a:r>
          <a:endParaRPr lang="en-US" sz="2200" kern="1200" dirty="0"/>
        </a:p>
      </dsp:txBody>
      <dsp:txXfrm>
        <a:off x="1339618" y="4351700"/>
        <a:ext cx="5024605" cy="11598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3094A-8E82-7341-ACC8-B251EBA1AE4D}" type="datetimeFigureOut">
              <a:rPr lang="en-US" smtClean="0"/>
              <a:t>11/22/23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9C6B6-0EFA-8745-B342-5308B7D04554}" type="slidenum">
              <a:rPr lang="en-US" smtClean="0"/>
              <a:t>‹#›</a:t>
            </a:fld>
            <a:endParaRPr lang="en-US"/>
          </a:p>
        </p:txBody>
      </p:sp>
    </p:spTree>
    <p:extLst>
      <p:ext uri="{BB962C8B-B14F-4D97-AF65-F5344CB8AC3E}">
        <p14:creationId xmlns:p14="http://schemas.microsoft.com/office/powerpoint/2010/main" val="3719998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02AC24A9-CCB6-4F8D-B8DB-C2F3692CFA5A}" type="datetimeFigureOut">
              <a:rPr lang="en-US" smtClean="0"/>
              <a:t>11/22/23</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3381405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3149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3167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35003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6852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2AC24A9-CCB6-4F8D-B8DB-C2F3692CFA5A}" type="datetimeFigureOut">
              <a:rPr lang="en-US" smtClean="0"/>
              <a:t>11/22/23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97538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2AC24A9-CCB6-4F8D-B8DB-C2F3692CFA5A}" type="datetimeFigureOut">
              <a:rPr lang="en-US" smtClean="0"/>
              <a:t>11/22/23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58935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56059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2129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110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11/22/23</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1406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61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11/22/23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666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11/22/23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44704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11/22/23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28578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11/22/23</a:t>
            </a:fld>
            <a:endParaRPr lang="en-US" dirty="0"/>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9130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11/22/23</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94549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02AC24A9-CCB6-4F8D-B8DB-C2F3692CFA5A}" type="datetimeFigureOut">
              <a:rPr lang="en-US" smtClean="0"/>
              <a:t>11/22/23</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48096223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bhrionn/CORVINUS-AI/blob/main/CaliforniaHousingDataNotebook.ipynb"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4" Type="http://schemas.openxmlformats.org/officeDocument/2006/relationships/hyperlink" Target="https://github.com/bhrionn/CORVINUS-AI/blob/main/plot_digits_classification.ipynb"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inria.github.io/scikit-learn-mooc/python_scripts/datasets_california_housing.html" TargetMode="External"/><Relationship Id="rId2" Type="http://schemas.openxmlformats.org/officeDocument/2006/relationships/hyperlink" Target="https://github.com/bhrionn/CORVINUS-AI/blob/main/CaliforniaHousingDataNotebook.ipynb" TargetMode="External"/><Relationship Id="rId1" Type="http://schemas.openxmlformats.org/officeDocument/2006/relationships/slideLayout" Target="../slideLayouts/slideLayout2.xml"/><Relationship Id="rId5" Type="http://schemas.openxmlformats.org/officeDocument/2006/relationships/hyperlink" Target="https://hub.ovh2.mybinder.org/user/scikit-learn-scikit-learn-ixobm1ex/lab/tree/notebooks/auto_examples/cluster/plot_kmeans_digits.ipynb" TargetMode="External"/><Relationship Id="rId4" Type="http://schemas.openxmlformats.org/officeDocument/2006/relationships/hyperlink" Target="https://www.kaggle.com/code/qingyueyang/predict-house-price-regression-mode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hrionn/CORVINUS-AI/blob/main/CaliforniaHousingDataNotebook.ipynb"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colab.research.google.com/github/bhrionn/CORVINUS-AI/blob/main/CaliforniaHousingDataNotebook.ipynb#scrollTo=T4A3bsIKeFO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Neon 3D circle art">
            <a:extLst>
              <a:ext uri="{FF2B5EF4-FFF2-40B4-BE49-F238E27FC236}">
                <a16:creationId xmlns:a16="http://schemas.microsoft.com/office/drawing/2014/main" id="{25B76562-27D0-9803-232C-CA36C19D2701}"/>
              </a:ext>
            </a:extLst>
          </p:cNvPr>
          <p:cNvPicPr>
            <a:picLocks noChangeAspect="1"/>
          </p:cNvPicPr>
          <p:nvPr/>
        </p:nvPicPr>
        <p:blipFill rotWithShape="1">
          <a:blip r:embed="rId2"/>
          <a:srcRect l="6466" r="3247" b="8"/>
          <a:stretch/>
        </p:blipFill>
        <p:spPr>
          <a:xfrm>
            <a:off x="20" y="10"/>
            <a:ext cx="8668492" cy="6857990"/>
          </a:xfrm>
          <a:prstGeom prst="rect">
            <a:avLst/>
          </a:prstGeom>
        </p:spPr>
      </p:pic>
      <p:sp>
        <p:nvSpPr>
          <p:cNvPr id="2" name="Title"/>
          <p:cNvSpPr>
            <a:spLocks noGrp="1"/>
          </p:cNvSpPr>
          <p:nvPr>
            <p:ph type="ctrTitle"/>
          </p:nvPr>
        </p:nvSpPr>
        <p:spPr>
          <a:xfrm>
            <a:off x="6724651" y="895350"/>
            <a:ext cx="5147310" cy="5495925"/>
          </a:xfrm>
        </p:spPr>
        <p:txBody>
          <a:bodyPr anchor="b">
            <a:normAutofit fontScale="90000"/>
          </a:bodyPr>
          <a:lstStyle/>
          <a:p>
            <a:br>
              <a:rPr lang="en-GB" sz="4800" dirty="0"/>
            </a:br>
            <a:br>
              <a:rPr lang="en-GB" sz="4800" dirty="0"/>
            </a:br>
            <a:r>
              <a:rPr lang="en-GB" sz="4800" dirty="0"/>
              <a:t>AI in Business</a:t>
            </a:r>
            <a:br>
              <a:rPr lang="en-GB" sz="4800" dirty="0"/>
            </a:br>
            <a:br>
              <a:rPr lang="en-GB" sz="4800" dirty="0"/>
            </a:br>
            <a:r>
              <a:rPr lang="en-GB" sz="4800" dirty="0"/>
              <a:t>Tools, Technology &amp;</a:t>
            </a:r>
            <a:br>
              <a:rPr lang="en-GB" sz="4800" dirty="0"/>
            </a:br>
            <a:r>
              <a:rPr lang="en-GB" sz="4800" dirty="0"/>
              <a:t>Demos </a:t>
            </a:r>
            <a:br>
              <a:rPr lang="en-GB" sz="4800" dirty="0"/>
            </a:br>
            <a:r>
              <a:rPr lang="en-GB" sz="4800" dirty="0"/>
              <a:t>Presented By</a:t>
            </a:r>
            <a:br>
              <a:rPr lang="en-GB" sz="4800" dirty="0"/>
            </a:br>
            <a:r>
              <a:rPr lang="en-GB" sz="4800" dirty="0"/>
              <a:t>Brian Byrne MSc.</a:t>
            </a:r>
            <a:endParaRPr sz="4800" dirty="0"/>
          </a:p>
        </p:txBody>
      </p:sp>
    </p:spTree>
    <p:extLst>
      <p:ext uri="{BB962C8B-B14F-4D97-AF65-F5344CB8AC3E}">
        <p14:creationId xmlns:p14="http://schemas.microsoft.com/office/powerpoint/2010/main" val="819340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2C87-E819-9679-0D65-02283872EC6C}"/>
              </a:ext>
            </a:extLst>
          </p:cNvPr>
          <p:cNvSpPr>
            <a:spLocks noGrp="1"/>
          </p:cNvSpPr>
          <p:nvPr>
            <p:ph type="title"/>
          </p:nvPr>
        </p:nvSpPr>
        <p:spPr/>
        <p:txBody>
          <a:bodyPr/>
          <a:lstStyle/>
          <a:p>
            <a:r>
              <a:rPr lang="en-US" dirty="0"/>
              <a:t>Open COLAB </a:t>
            </a:r>
          </a:p>
        </p:txBody>
      </p:sp>
      <p:pic>
        <p:nvPicPr>
          <p:cNvPr id="4" name="Content Placeholder 3">
            <a:extLst>
              <a:ext uri="{FF2B5EF4-FFF2-40B4-BE49-F238E27FC236}">
                <a16:creationId xmlns:a16="http://schemas.microsoft.com/office/drawing/2014/main" id="{0EBC12CB-1722-2F73-FCFD-A7AB35DD11FA}"/>
              </a:ext>
            </a:extLst>
          </p:cNvPr>
          <p:cNvPicPr>
            <a:picLocks noGrp="1" noChangeAspect="1"/>
          </p:cNvPicPr>
          <p:nvPr>
            <p:ph idx="1"/>
          </p:nvPr>
        </p:nvPicPr>
        <p:blipFill>
          <a:blip r:embed="rId2"/>
          <a:stretch>
            <a:fillRect/>
          </a:stretch>
        </p:blipFill>
        <p:spPr>
          <a:xfrm>
            <a:off x="1008669" y="2251626"/>
            <a:ext cx="8213298" cy="4022697"/>
          </a:xfrm>
          <a:prstGeom prst="rect">
            <a:avLst/>
          </a:prstGeom>
        </p:spPr>
      </p:pic>
    </p:spTree>
    <p:extLst>
      <p:ext uri="{BB962C8B-B14F-4D97-AF65-F5344CB8AC3E}">
        <p14:creationId xmlns:p14="http://schemas.microsoft.com/office/powerpoint/2010/main" val="3353520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AAE9-8ED1-FC93-26FA-D2D1D9C95B1E}"/>
              </a:ext>
            </a:extLst>
          </p:cNvPr>
          <p:cNvSpPr>
            <a:spLocks noGrp="1"/>
          </p:cNvSpPr>
          <p:nvPr>
            <p:ph type="title"/>
          </p:nvPr>
        </p:nvSpPr>
        <p:spPr/>
        <p:txBody>
          <a:bodyPr/>
          <a:lstStyle/>
          <a:p>
            <a:r>
              <a:rPr lang="en-US" dirty="0"/>
              <a:t>RUN EACH CELL </a:t>
            </a:r>
          </a:p>
        </p:txBody>
      </p:sp>
      <p:sp>
        <p:nvSpPr>
          <p:cNvPr id="3" name="Content Placeholder 2">
            <a:extLst>
              <a:ext uri="{FF2B5EF4-FFF2-40B4-BE49-F238E27FC236}">
                <a16:creationId xmlns:a16="http://schemas.microsoft.com/office/drawing/2014/main" id="{27EE6F5C-049C-AAFD-A8F5-D8CBCC87EA77}"/>
              </a:ext>
            </a:extLst>
          </p:cNvPr>
          <p:cNvSpPr>
            <a:spLocks noGrp="1"/>
          </p:cNvSpPr>
          <p:nvPr>
            <p:ph idx="1"/>
          </p:nvPr>
        </p:nvSpPr>
        <p:spPr>
          <a:xfrm>
            <a:off x="1225485" y="2582944"/>
            <a:ext cx="8690882" cy="1442302"/>
          </a:xfrm>
        </p:spPr>
        <p:txBody>
          <a:bodyPr>
            <a:normAutofit fontScale="70000" lnSpcReduction="20000"/>
          </a:bodyPr>
          <a:lstStyle/>
          <a:p>
            <a:r>
              <a:rPr lang="en-US" dirty="0"/>
              <a:t>Click into a cell</a:t>
            </a:r>
          </a:p>
          <a:p>
            <a:r>
              <a:rPr lang="en-US" dirty="0"/>
              <a:t>Press ‘SHIFT + ENTER’     .. TO RUN THE CELL … OR</a:t>
            </a:r>
          </a:p>
          <a:p>
            <a:r>
              <a:rPr lang="en-US" dirty="0"/>
              <a:t>Press the play button! </a:t>
            </a:r>
          </a:p>
          <a:p>
            <a:r>
              <a:rPr lang="en-US" dirty="0"/>
              <a:t>… wait until a number appears </a:t>
            </a:r>
          </a:p>
          <a:p>
            <a:r>
              <a:rPr lang="en-US" dirty="0"/>
              <a:t>.. Repeat for each code section</a:t>
            </a:r>
          </a:p>
        </p:txBody>
      </p:sp>
      <p:pic>
        <p:nvPicPr>
          <p:cNvPr id="4" name="Picture 3">
            <a:extLst>
              <a:ext uri="{FF2B5EF4-FFF2-40B4-BE49-F238E27FC236}">
                <a16:creationId xmlns:a16="http://schemas.microsoft.com/office/drawing/2014/main" id="{BCCA92A9-5F33-A538-730F-075DE398658A}"/>
              </a:ext>
            </a:extLst>
          </p:cNvPr>
          <p:cNvPicPr>
            <a:picLocks noChangeAspect="1"/>
          </p:cNvPicPr>
          <p:nvPr/>
        </p:nvPicPr>
        <p:blipFill>
          <a:blip r:embed="rId2"/>
          <a:stretch>
            <a:fillRect/>
          </a:stretch>
        </p:blipFill>
        <p:spPr>
          <a:xfrm>
            <a:off x="2925810" y="4276006"/>
            <a:ext cx="6096000" cy="2032000"/>
          </a:xfrm>
          <a:prstGeom prst="rect">
            <a:avLst/>
          </a:prstGeom>
        </p:spPr>
      </p:pic>
    </p:spTree>
    <p:extLst>
      <p:ext uri="{BB962C8B-B14F-4D97-AF65-F5344CB8AC3E}">
        <p14:creationId xmlns:p14="http://schemas.microsoft.com/office/powerpoint/2010/main" val="121451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58D9-6696-3AA9-C2C5-FBCBE3A01CB8}"/>
              </a:ext>
            </a:extLst>
          </p:cNvPr>
          <p:cNvSpPr>
            <a:spLocks noGrp="1"/>
          </p:cNvSpPr>
          <p:nvPr>
            <p:ph type="title"/>
          </p:nvPr>
        </p:nvSpPr>
        <p:spPr/>
        <p:txBody>
          <a:bodyPr/>
          <a:lstStyle/>
          <a:p>
            <a:r>
              <a:rPr lang="en-US" dirty="0"/>
              <a:t>1. Import some libraries</a:t>
            </a:r>
          </a:p>
        </p:txBody>
      </p:sp>
      <p:pic>
        <p:nvPicPr>
          <p:cNvPr id="4" name="Content Placeholder 3">
            <a:extLst>
              <a:ext uri="{FF2B5EF4-FFF2-40B4-BE49-F238E27FC236}">
                <a16:creationId xmlns:a16="http://schemas.microsoft.com/office/drawing/2014/main" id="{4422BEE8-3811-2F70-7FC0-3B1FFF2AF88B}"/>
              </a:ext>
            </a:extLst>
          </p:cNvPr>
          <p:cNvPicPr>
            <a:picLocks noGrp="1" noChangeAspect="1"/>
          </p:cNvPicPr>
          <p:nvPr>
            <p:ph idx="1"/>
          </p:nvPr>
        </p:nvPicPr>
        <p:blipFill>
          <a:blip r:embed="rId2"/>
          <a:stretch>
            <a:fillRect/>
          </a:stretch>
        </p:blipFill>
        <p:spPr>
          <a:xfrm>
            <a:off x="693786" y="2450970"/>
            <a:ext cx="10647430" cy="2912882"/>
          </a:xfrm>
          <a:prstGeom prst="rect">
            <a:avLst/>
          </a:prstGeom>
        </p:spPr>
      </p:pic>
    </p:spTree>
    <p:extLst>
      <p:ext uri="{BB962C8B-B14F-4D97-AF65-F5344CB8AC3E}">
        <p14:creationId xmlns:p14="http://schemas.microsoft.com/office/powerpoint/2010/main" val="3372922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3DF17-5D46-3290-D9CA-4B0E3D59FF71}"/>
              </a:ext>
            </a:extLst>
          </p:cNvPr>
          <p:cNvSpPr>
            <a:spLocks noGrp="1"/>
          </p:cNvSpPr>
          <p:nvPr>
            <p:ph type="title"/>
          </p:nvPr>
        </p:nvSpPr>
        <p:spPr/>
        <p:txBody>
          <a:bodyPr/>
          <a:lstStyle/>
          <a:p>
            <a:r>
              <a:rPr lang="en-US" dirty="0"/>
              <a:t>2. Load and Understand Data</a:t>
            </a:r>
          </a:p>
        </p:txBody>
      </p:sp>
      <p:pic>
        <p:nvPicPr>
          <p:cNvPr id="4" name="Content Placeholder 3">
            <a:extLst>
              <a:ext uri="{FF2B5EF4-FFF2-40B4-BE49-F238E27FC236}">
                <a16:creationId xmlns:a16="http://schemas.microsoft.com/office/drawing/2014/main" id="{11E7A6C4-8A4B-6693-D5A8-881848ABC100}"/>
              </a:ext>
            </a:extLst>
          </p:cNvPr>
          <p:cNvPicPr>
            <a:picLocks noGrp="1" noChangeAspect="1"/>
          </p:cNvPicPr>
          <p:nvPr>
            <p:ph idx="1"/>
          </p:nvPr>
        </p:nvPicPr>
        <p:blipFill>
          <a:blip r:embed="rId2"/>
          <a:stretch>
            <a:fillRect/>
          </a:stretch>
        </p:blipFill>
        <p:spPr>
          <a:xfrm>
            <a:off x="1154953" y="2250765"/>
            <a:ext cx="9101410" cy="4280991"/>
          </a:xfrm>
          <a:prstGeom prst="rect">
            <a:avLst/>
          </a:prstGeom>
        </p:spPr>
      </p:pic>
    </p:spTree>
    <p:extLst>
      <p:ext uri="{BB962C8B-B14F-4D97-AF65-F5344CB8AC3E}">
        <p14:creationId xmlns:p14="http://schemas.microsoft.com/office/powerpoint/2010/main" val="394113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A5B1-EDCE-C310-F047-A94C9F928337}"/>
              </a:ext>
            </a:extLst>
          </p:cNvPr>
          <p:cNvSpPr>
            <a:spLocks noGrp="1"/>
          </p:cNvSpPr>
          <p:nvPr>
            <p:ph type="title"/>
          </p:nvPr>
        </p:nvSpPr>
        <p:spPr/>
        <p:txBody>
          <a:bodyPr/>
          <a:lstStyle/>
          <a:p>
            <a:r>
              <a:rPr lang="en-US" dirty="0"/>
              <a:t>3. Look at entire </a:t>
            </a:r>
            <a:r>
              <a:rPr lang="en-US" dirty="0" err="1"/>
              <a:t>DataSet</a:t>
            </a:r>
            <a:endParaRPr lang="en-US" dirty="0"/>
          </a:p>
        </p:txBody>
      </p:sp>
      <p:pic>
        <p:nvPicPr>
          <p:cNvPr id="4" name="Content Placeholder 3">
            <a:extLst>
              <a:ext uri="{FF2B5EF4-FFF2-40B4-BE49-F238E27FC236}">
                <a16:creationId xmlns:a16="http://schemas.microsoft.com/office/drawing/2014/main" id="{08A79259-B6D7-54A4-F38D-7179B8D3CEBF}"/>
              </a:ext>
            </a:extLst>
          </p:cNvPr>
          <p:cNvPicPr>
            <a:picLocks noGrp="1" noChangeAspect="1"/>
          </p:cNvPicPr>
          <p:nvPr>
            <p:ph idx="1"/>
          </p:nvPr>
        </p:nvPicPr>
        <p:blipFill>
          <a:blip r:embed="rId2"/>
          <a:stretch>
            <a:fillRect/>
          </a:stretch>
        </p:blipFill>
        <p:spPr>
          <a:xfrm>
            <a:off x="784767" y="2318993"/>
            <a:ext cx="10819629" cy="4001619"/>
          </a:xfrm>
          <a:prstGeom prst="rect">
            <a:avLst/>
          </a:prstGeom>
        </p:spPr>
      </p:pic>
    </p:spTree>
    <p:extLst>
      <p:ext uri="{BB962C8B-B14F-4D97-AF65-F5344CB8AC3E}">
        <p14:creationId xmlns:p14="http://schemas.microsoft.com/office/powerpoint/2010/main" val="375329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F0B7F-8DC0-5910-1D01-FBDE03316F6C}"/>
              </a:ext>
            </a:extLst>
          </p:cNvPr>
          <p:cNvSpPr>
            <a:spLocks noGrp="1"/>
          </p:cNvSpPr>
          <p:nvPr>
            <p:ph type="title"/>
          </p:nvPr>
        </p:nvSpPr>
        <p:spPr/>
        <p:txBody>
          <a:bodyPr/>
          <a:lstStyle/>
          <a:p>
            <a:r>
              <a:rPr lang="en-US" dirty="0"/>
              <a:t>4. Look at features used by predictive Model</a:t>
            </a:r>
          </a:p>
        </p:txBody>
      </p:sp>
      <p:pic>
        <p:nvPicPr>
          <p:cNvPr id="7" name="Picture 6">
            <a:extLst>
              <a:ext uri="{FF2B5EF4-FFF2-40B4-BE49-F238E27FC236}">
                <a16:creationId xmlns:a16="http://schemas.microsoft.com/office/drawing/2014/main" id="{288AB038-93AC-BBE2-1ABC-568414943975}"/>
              </a:ext>
            </a:extLst>
          </p:cNvPr>
          <p:cNvPicPr>
            <a:picLocks noChangeAspect="1"/>
          </p:cNvPicPr>
          <p:nvPr/>
        </p:nvPicPr>
        <p:blipFill>
          <a:blip r:embed="rId2"/>
          <a:stretch>
            <a:fillRect/>
          </a:stretch>
        </p:blipFill>
        <p:spPr>
          <a:xfrm>
            <a:off x="688009" y="2339358"/>
            <a:ext cx="10869253" cy="4339513"/>
          </a:xfrm>
          <a:prstGeom prst="rect">
            <a:avLst/>
          </a:prstGeom>
        </p:spPr>
      </p:pic>
    </p:spTree>
    <p:extLst>
      <p:ext uri="{BB962C8B-B14F-4D97-AF65-F5344CB8AC3E}">
        <p14:creationId xmlns:p14="http://schemas.microsoft.com/office/powerpoint/2010/main" val="139468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E167-6D3B-A90F-5B0B-26A6ED003810}"/>
              </a:ext>
            </a:extLst>
          </p:cNvPr>
          <p:cNvSpPr>
            <a:spLocks noGrp="1"/>
          </p:cNvSpPr>
          <p:nvPr>
            <p:ph type="title"/>
          </p:nvPr>
        </p:nvSpPr>
        <p:spPr/>
        <p:txBody>
          <a:bodyPr/>
          <a:lstStyle/>
          <a:p>
            <a:r>
              <a:rPr lang="en-US" dirty="0"/>
              <a:t>5. Look at the target to be predicted</a:t>
            </a:r>
          </a:p>
        </p:txBody>
      </p:sp>
      <p:pic>
        <p:nvPicPr>
          <p:cNvPr id="7" name="Picture 6">
            <a:extLst>
              <a:ext uri="{FF2B5EF4-FFF2-40B4-BE49-F238E27FC236}">
                <a16:creationId xmlns:a16="http://schemas.microsoft.com/office/drawing/2014/main" id="{6DE8EF88-0FEE-CBCB-0849-707E7CB15F19}"/>
              </a:ext>
            </a:extLst>
          </p:cNvPr>
          <p:cNvPicPr>
            <a:picLocks noChangeAspect="1"/>
          </p:cNvPicPr>
          <p:nvPr/>
        </p:nvPicPr>
        <p:blipFill>
          <a:blip r:embed="rId2"/>
          <a:stretch>
            <a:fillRect/>
          </a:stretch>
        </p:blipFill>
        <p:spPr>
          <a:xfrm>
            <a:off x="693040" y="2389817"/>
            <a:ext cx="10934271" cy="3162571"/>
          </a:xfrm>
          <a:prstGeom prst="rect">
            <a:avLst/>
          </a:prstGeom>
        </p:spPr>
      </p:pic>
    </p:spTree>
    <p:extLst>
      <p:ext uri="{BB962C8B-B14F-4D97-AF65-F5344CB8AC3E}">
        <p14:creationId xmlns:p14="http://schemas.microsoft.com/office/powerpoint/2010/main" val="665861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FEEFA-8A89-D475-AB2B-2867AD30A601}"/>
              </a:ext>
            </a:extLst>
          </p:cNvPr>
          <p:cNvSpPr>
            <a:spLocks noGrp="1"/>
          </p:cNvSpPr>
          <p:nvPr>
            <p:ph type="title"/>
          </p:nvPr>
        </p:nvSpPr>
        <p:spPr/>
        <p:txBody>
          <a:bodyPr/>
          <a:lstStyle/>
          <a:p>
            <a:r>
              <a:rPr lang="en-US" dirty="0"/>
              <a:t>6. Check if any missing values present</a:t>
            </a:r>
          </a:p>
        </p:txBody>
      </p:sp>
      <p:pic>
        <p:nvPicPr>
          <p:cNvPr id="5" name="Picture 4">
            <a:extLst>
              <a:ext uri="{FF2B5EF4-FFF2-40B4-BE49-F238E27FC236}">
                <a16:creationId xmlns:a16="http://schemas.microsoft.com/office/drawing/2014/main" id="{B8F2C88D-0920-D65C-BD5D-B958B6D1E70A}"/>
              </a:ext>
            </a:extLst>
          </p:cNvPr>
          <p:cNvPicPr>
            <a:picLocks noChangeAspect="1"/>
          </p:cNvPicPr>
          <p:nvPr/>
        </p:nvPicPr>
        <p:blipFill>
          <a:blip r:embed="rId2"/>
          <a:stretch>
            <a:fillRect/>
          </a:stretch>
        </p:blipFill>
        <p:spPr>
          <a:xfrm>
            <a:off x="4329474" y="2115913"/>
            <a:ext cx="6810696" cy="4593004"/>
          </a:xfrm>
          <a:prstGeom prst="rect">
            <a:avLst/>
          </a:prstGeom>
        </p:spPr>
      </p:pic>
      <p:sp>
        <p:nvSpPr>
          <p:cNvPr id="9" name="TextBox 8">
            <a:extLst>
              <a:ext uri="{FF2B5EF4-FFF2-40B4-BE49-F238E27FC236}">
                <a16:creationId xmlns:a16="http://schemas.microsoft.com/office/drawing/2014/main" id="{8A0858CB-FA00-7ED5-A18A-3DEE865DC9C7}"/>
              </a:ext>
            </a:extLst>
          </p:cNvPr>
          <p:cNvSpPr txBox="1"/>
          <p:nvPr/>
        </p:nvSpPr>
        <p:spPr>
          <a:xfrm>
            <a:off x="517000" y="2493484"/>
            <a:ext cx="3546041" cy="2031325"/>
          </a:xfrm>
          <a:prstGeom prst="rect">
            <a:avLst/>
          </a:prstGeom>
          <a:noFill/>
        </p:spPr>
        <p:txBody>
          <a:bodyPr wrap="square">
            <a:spAutoFit/>
          </a:bodyPr>
          <a:lstStyle/>
          <a:p>
            <a:pPr algn="l"/>
            <a:r>
              <a:rPr lang="en-IE" b="0" i="0" u="none" strike="noStrike" dirty="0">
                <a:effectLst/>
                <a:latin typeface="Roboto" panose="02000000000000000000" pitchFamily="2" charset="0"/>
              </a:rPr>
              <a:t>We can see that:</a:t>
            </a:r>
          </a:p>
          <a:p>
            <a:pPr marL="285750" indent="-285750" algn="l">
              <a:buFont typeface="Arial" panose="020B0604020202020204" pitchFamily="34" charset="0"/>
              <a:buChar char="•"/>
            </a:pPr>
            <a:r>
              <a:rPr lang="en-IE" b="0" i="0" u="none" strike="noStrike" dirty="0">
                <a:effectLst/>
                <a:latin typeface="Roboto" panose="02000000000000000000" pitchFamily="2" charset="0"/>
              </a:rPr>
              <a:t>the dataset contains 20,640 samples and 8 features;</a:t>
            </a:r>
          </a:p>
          <a:p>
            <a:pPr marL="285750" indent="-285750" algn="l">
              <a:buFont typeface="Arial" panose="020B0604020202020204" pitchFamily="34" charset="0"/>
              <a:buChar char="•"/>
            </a:pPr>
            <a:r>
              <a:rPr lang="en-IE" b="0" i="0" u="none" strike="noStrike" dirty="0">
                <a:effectLst/>
                <a:latin typeface="Roboto" panose="02000000000000000000" pitchFamily="2" charset="0"/>
              </a:rPr>
              <a:t>all features are numerical features encoded as floating number;</a:t>
            </a:r>
          </a:p>
          <a:p>
            <a:pPr marL="285750" indent="-285750" algn="l">
              <a:buFont typeface="Arial" panose="020B0604020202020204" pitchFamily="34" charset="0"/>
              <a:buChar char="•"/>
            </a:pPr>
            <a:r>
              <a:rPr lang="en-IE" b="0" i="0" u="none" strike="noStrike" dirty="0">
                <a:effectLst/>
                <a:latin typeface="Roboto" panose="02000000000000000000" pitchFamily="2" charset="0"/>
              </a:rPr>
              <a:t>there is no missing values.</a:t>
            </a:r>
          </a:p>
        </p:txBody>
      </p:sp>
    </p:spTree>
    <p:extLst>
      <p:ext uri="{BB962C8B-B14F-4D97-AF65-F5344CB8AC3E}">
        <p14:creationId xmlns:p14="http://schemas.microsoft.com/office/powerpoint/2010/main" val="564371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DBB2E-C470-6CCE-8A0C-C127448115E3}"/>
              </a:ext>
            </a:extLst>
          </p:cNvPr>
          <p:cNvSpPr>
            <a:spLocks noGrp="1"/>
          </p:cNvSpPr>
          <p:nvPr>
            <p:ph type="title"/>
          </p:nvPr>
        </p:nvSpPr>
        <p:spPr/>
        <p:txBody>
          <a:bodyPr/>
          <a:lstStyle/>
          <a:p>
            <a:r>
              <a:rPr lang="en-US" dirty="0"/>
              <a:t>7. Look at distribution of features </a:t>
            </a:r>
          </a:p>
        </p:txBody>
      </p:sp>
      <p:pic>
        <p:nvPicPr>
          <p:cNvPr id="6" name="Picture 5">
            <a:extLst>
              <a:ext uri="{FF2B5EF4-FFF2-40B4-BE49-F238E27FC236}">
                <a16:creationId xmlns:a16="http://schemas.microsoft.com/office/drawing/2014/main" id="{C9AACE41-65BD-C0E7-F222-ED8494732833}"/>
              </a:ext>
            </a:extLst>
          </p:cNvPr>
          <p:cNvPicPr>
            <a:picLocks noChangeAspect="1"/>
          </p:cNvPicPr>
          <p:nvPr/>
        </p:nvPicPr>
        <p:blipFill>
          <a:blip r:embed="rId2"/>
          <a:stretch>
            <a:fillRect/>
          </a:stretch>
        </p:blipFill>
        <p:spPr>
          <a:xfrm>
            <a:off x="619126" y="2306076"/>
            <a:ext cx="4849858" cy="1610815"/>
          </a:xfrm>
          <a:prstGeom prst="rect">
            <a:avLst/>
          </a:prstGeom>
        </p:spPr>
      </p:pic>
      <p:pic>
        <p:nvPicPr>
          <p:cNvPr id="3076" name="Picture 4">
            <a:extLst>
              <a:ext uri="{FF2B5EF4-FFF2-40B4-BE49-F238E27FC236}">
                <a16:creationId xmlns:a16="http://schemas.microsoft.com/office/drawing/2014/main" id="{F24634F2-9441-D602-F83C-748FC14B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550" y="1771650"/>
            <a:ext cx="6102443" cy="50863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7EB8DE-77A6-04FA-23B9-D89C011D17B2}"/>
              </a:ext>
            </a:extLst>
          </p:cNvPr>
          <p:cNvSpPr txBox="1"/>
          <p:nvPr/>
        </p:nvSpPr>
        <p:spPr>
          <a:xfrm>
            <a:off x="552450" y="3962400"/>
            <a:ext cx="5162551" cy="2585323"/>
          </a:xfrm>
          <a:prstGeom prst="rect">
            <a:avLst/>
          </a:prstGeom>
          <a:noFill/>
        </p:spPr>
        <p:txBody>
          <a:bodyPr wrap="square">
            <a:spAutoFit/>
          </a:bodyPr>
          <a:lstStyle/>
          <a:p>
            <a:pPr algn="l"/>
            <a:r>
              <a:rPr lang="en-IE" b="0" i="0" u="none" strike="noStrike" dirty="0">
                <a:effectLst/>
                <a:latin typeface="Roboto" panose="02000000000000000000" pitchFamily="2" charset="0"/>
              </a:rPr>
              <a:t>We can first focus on features for which their distributions would be more or less expected.</a:t>
            </a:r>
          </a:p>
          <a:p>
            <a:pPr algn="l"/>
            <a:r>
              <a:rPr lang="en-IE" b="0" i="0" u="none" strike="noStrike" dirty="0">
                <a:effectLst/>
                <a:latin typeface="Roboto" panose="02000000000000000000" pitchFamily="2" charset="0"/>
              </a:rPr>
              <a:t>The median income is a distribution with a long tail. It means that the salary of people is more or less normally distributed but there is some people getting a high </a:t>
            </a:r>
            <a:r>
              <a:rPr lang="en-IE" b="0" i="0" u="none" strike="noStrike" dirty="0" err="1">
                <a:effectLst/>
                <a:latin typeface="Roboto" panose="02000000000000000000" pitchFamily="2" charset="0"/>
              </a:rPr>
              <a:t>salary.Regarding</a:t>
            </a:r>
            <a:r>
              <a:rPr lang="en-IE" b="0" i="0" u="none" strike="noStrike" dirty="0">
                <a:effectLst/>
                <a:latin typeface="Roboto" panose="02000000000000000000" pitchFamily="2" charset="0"/>
              </a:rPr>
              <a:t> the average house age, the distribution is more or less uniform.</a:t>
            </a:r>
          </a:p>
          <a:p>
            <a:pPr algn="l"/>
            <a:r>
              <a:rPr lang="en-IE" b="0" i="0" u="none" strike="noStrike" dirty="0">
                <a:effectLst/>
                <a:latin typeface="Roboto" panose="02000000000000000000" pitchFamily="2" charset="0"/>
              </a:rPr>
              <a:t>The target distribution has a long tail as well. </a:t>
            </a:r>
          </a:p>
        </p:txBody>
      </p:sp>
    </p:spTree>
    <p:extLst>
      <p:ext uri="{BB962C8B-B14F-4D97-AF65-F5344CB8AC3E}">
        <p14:creationId xmlns:p14="http://schemas.microsoft.com/office/powerpoint/2010/main" val="2708138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BDC2C-82FA-4BF7-365A-C3BA98A99112}"/>
              </a:ext>
            </a:extLst>
          </p:cNvPr>
          <p:cNvSpPr>
            <a:spLocks noGrp="1"/>
          </p:cNvSpPr>
          <p:nvPr>
            <p:ph type="title"/>
          </p:nvPr>
        </p:nvSpPr>
        <p:spPr/>
        <p:txBody>
          <a:bodyPr/>
          <a:lstStyle/>
          <a:p>
            <a:r>
              <a:rPr lang="en-US" dirty="0"/>
              <a:t>Statistical Features of Interest</a:t>
            </a:r>
          </a:p>
        </p:txBody>
      </p:sp>
      <p:pic>
        <p:nvPicPr>
          <p:cNvPr id="4" name="Content Placeholder 3">
            <a:extLst>
              <a:ext uri="{FF2B5EF4-FFF2-40B4-BE49-F238E27FC236}">
                <a16:creationId xmlns:a16="http://schemas.microsoft.com/office/drawing/2014/main" id="{FD37E867-A87D-CB16-22D9-CEB46A8B9EDD}"/>
              </a:ext>
            </a:extLst>
          </p:cNvPr>
          <p:cNvPicPr>
            <a:picLocks noGrp="1" noChangeAspect="1"/>
          </p:cNvPicPr>
          <p:nvPr>
            <p:ph idx="1"/>
          </p:nvPr>
        </p:nvPicPr>
        <p:blipFill>
          <a:blip r:embed="rId2"/>
          <a:stretch>
            <a:fillRect/>
          </a:stretch>
        </p:blipFill>
        <p:spPr>
          <a:xfrm>
            <a:off x="1154952" y="2390775"/>
            <a:ext cx="9208247" cy="3881383"/>
          </a:xfrm>
          <a:prstGeom prst="rect">
            <a:avLst/>
          </a:prstGeom>
        </p:spPr>
      </p:pic>
    </p:spTree>
    <p:extLst>
      <p:ext uri="{BB962C8B-B14F-4D97-AF65-F5344CB8AC3E}">
        <p14:creationId xmlns:p14="http://schemas.microsoft.com/office/powerpoint/2010/main" val="249921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4E20-DECC-F0DA-311C-CED697EC796B}"/>
              </a:ext>
            </a:extLst>
          </p:cNvPr>
          <p:cNvSpPr>
            <a:spLocks noGrp="1"/>
          </p:cNvSpPr>
          <p:nvPr>
            <p:ph type="title"/>
          </p:nvPr>
        </p:nvSpPr>
        <p:spPr/>
        <p:txBody>
          <a:bodyPr/>
          <a:lstStyle/>
          <a:p>
            <a:r>
              <a:rPr lang="en-US" dirty="0"/>
              <a:t>LAB SETUP</a:t>
            </a:r>
          </a:p>
        </p:txBody>
      </p:sp>
      <p:sp>
        <p:nvSpPr>
          <p:cNvPr id="3" name="Content Placeholder 2">
            <a:extLst>
              <a:ext uri="{FF2B5EF4-FFF2-40B4-BE49-F238E27FC236}">
                <a16:creationId xmlns:a16="http://schemas.microsoft.com/office/drawing/2014/main" id="{BDB51554-919C-29BF-9588-8DA925BDD8B7}"/>
              </a:ext>
            </a:extLst>
          </p:cNvPr>
          <p:cNvSpPr>
            <a:spLocks noGrp="1"/>
          </p:cNvSpPr>
          <p:nvPr>
            <p:ph idx="1"/>
          </p:nvPr>
        </p:nvSpPr>
        <p:spPr/>
        <p:txBody>
          <a:bodyPr/>
          <a:lstStyle/>
          <a:p>
            <a:r>
              <a:rPr lang="en-US" dirty="0"/>
              <a:t>NOTE: YOU MUST HAVE A GOOGLE ACCOUNT TO RUN THE LAB</a:t>
            </a:r>
          </a:p>
          <a:p>
            <a:r>
              <a:rPr lang="en-US" dirty="0"/>
              <a:t>OPEN A BROWSER AND GO TO :   						   </a:t>
            </a:r>
            <a:r>
              <a:rPr lang="en-US" sz="2400" dirty="0">
                <a:hlinkClick r:id="rId2"/>
              </a:rPr>
              <a:t>https://colab.research.google.com</a:t>
            </a:r>
            <a:endParaRPr lang="en-US" sz="2400" dirty="0"/>
          </a:p>
          <a:p>
            <a:r>
              <a:rPr lang="en-US" dirty="0"/>
              <a:t>LAB 1:</a:t>
            </a:r>
          </a:p>
          <a:p>
            <a:pPr lvl="1"/>
            <a:r>
              <a:rPr lang="en-US" dirty="0">
                <a:hlinkClick r:id="rId3"/>
              </a:rPr>
              <a:t>https://github.com/bhrionn/CORVINUS-AI/blob/main/CaliforniaHousingDataNotebook.ipynb</a:t>
            </a:r>
            <a:endParaRPr lang="en-US" dirty="0"/>
          </a:p>
          <a:p>
            <a:r>
              <a:rPr lang="en-US" dirty="0"/>
              <a:t>LAB 2</a:t>
            </a:r>
          </a:p>
          <a:p>
            <a:pPr lvl="1"/>
            <a:r>
              <a:rPr lang="en-US" dirty="0">
                <a:hlinkClick r:id="rId4"/>
              </a:rPr>
              <a:t>https://github.com/bhrionn/CORVINUS-AI/blob/main/plot_digits_classification.ipynb</a:t>
            </a:r>
            <a:endParaRPr lang="en-US" dirty="0"/>
          </a:p>
          <a:p>
            <a:pPr lvl="1"/>
            <a:endParaRPr lang="en-US" dirty="0"/>
          </a:p>
        </p:txBody>
      </p:sp>
    </p:spTree>
    <p:extLst>
      <p:ext uri="{BB962C8B-B14F-4D97-AF65-F5344CB8AC3E}">
        <p14:creationId xmlns:p14="http://schemas.microsoft.com/office/powerpoint/2010/main" val="2754072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898EC-6923-B9B8-87BC-D61FBCC1FE60}"/>
              </a:ext>
            </a:extLst>
          </p:cNvPr>
          <p:cNvSpPr>
            <a:spLocks noGrp="1"/>
          </p:cNvSpPr>
          <p:nvPr>
            <p:ph type="title"/>
          </p:nvPr>
        </p:nvSpPr>
        <p:spPr/>
        <p:txBody>
          <a:bodyPr/>
          <a:lstStyle/>
          <a:p>
            <a:r>
              <a:rPr lang="en-US" dirty="0" err="1"/>
              <a:t>ScatterPlot</a:t>
            </a:r>
            <a:r>
              <a:rPr lang="en-US" dirty="0"/>
              <a:t> of latitude, </a:t>
            </a:r>
            <a:r>
              <a:rPr lang="en-US" dirty="0" err="1"/>
              <a:t>longtitude</a:t>
            </a:r>
            <a:endParaRPr lang="en-US" dirty="0"/>
          </a:p>
        </p:txBody>
      </p:sp>
      <p:sp>
        <p:nvSpPr>
          <p:cNvPr id="3" name="Content Placeholder 2">
            <a:extLst>
              <a:ext uri="{FF2B5EF4-FFF2-40B4-BE49-F238E27FC236}">
                <a16:creationId xmlns:a16="http://schemas.microsoft.com/office/drawing/2014/main" id="{3C4F8670-0C46-6B8D-F3FC-4C260937B06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586F0B3-528A-2B87-BC70-15B275D072FC}"/>
              </a:ext>
            </a:extLst>
          </p:cNvPr>
          <p:cNvPicPr>
            <a:picLocks noChangeAspect="1"/>
          </p:cNvPicPr>
          <p:nvPr/>
        </p:nvPicPr>
        <p:blipFill>
          <a:blip r:embed="rId2"/>
          <a:stretch>
            <a:fillRect/>
          </a:stretch>
        </p:blipFill>
        <p:spPr>
          <a:xfrm>
            <a:off x="1154952" y="2485716"/>
            <a:ext cx="9415415" cy="3600759"/>
          </a:xfrm>
          <a:prstGeom prst="rect">
            <a:avLst/>
          </a:prstGeom>
        </p:spPr>
      </p:pic>
    </p:spTree>
    <p:extLst>
      <p:ext uri="{BB962C8B-B14F-4D97-AF65-F5344CB8AC3E}">
        <p14:creationId xmlns:p14="http://schemas.microsoft.com/office/powerpoint/2010/main" val="36371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5FDC-AEC5-9C5B-37C0-315511A07F88}"/>
              </a:ext>
            </a:extLst>
          </p:cNvPr>
          <p:cNvSpPr>
            <a:spLocks noGrp="1"/>
          </p:cNvSpPr>
          <p:nvPr>
            <p:ph type="title"/>
          </p:nvPr>
        </p:nvSpPr>
        <p:spPr/>
        <p:txBody>
          <a:bodyPr/>
          <a:lstStyle/>
          <a:p>
            <a:r>
              <a:rPr lang="en-US" dirty="0" err="1"/>
              <a:t>ScatterPlot</a:t>
            </a:r>
            <a:r>
              <a:rPr lang="en-US" dirty="0"/>
              <a:t> of latitude, </a:t>
            </a:r>
            <a:r>
              <a:rPr lang="en-US" dirty="0" err="1"/>
              <a:t>longtitude</a:t>
            </a:r>
            <a:endParaRPr lang="en-US" dirty="0"/>
          </a:p>
        </p:txBody>
      </p:sp>
      <p:pic>
        <p:nvPicPr>
          <p:cNvPr id="4098" name="Picture 2">
            <a:extLst>
              <a:ext uri="{FF2B5EF4-FFF2-40B4-BE49-F238E27FC236}">
                <a16:creationId xmlns:a16="http://schemas.microsoft.com/office/drawing/2014/main" id="{8D20BC97-76A2-93F3-FAD3-3A0DCEC9B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6" y="2011887"/>
            <a:ext cx="6362700" cy="4332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562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0B425-BA34-97F3-BD44-96B9AEAA0643}"/>
              </a:ext>
            </a:extLst>
          </p:cNvPr>
          <p:cNvSpPr>
            <a:spLocks noGrp="1"/>
          </p:cNvSpPr>
          <p:nvPr>
            <p:ph type="title"/>
          </p:nvPr>
        </p:nvSpPr>
        <p:spPr/>
        <p:txBody>
          <a:bodyPr/>
          <a:lstStyle/>
          <a:p>
            <a:r>
              <a:rPr lang="en-US" dirty="0"/>
              <a:t>Random subsampling to have less data to plot but still see specifics</a:t>
            </a:r>
          </a:p>
        </p:txBody>
      </p:sp>
      <p:pic>
        <p:nvPicPr>
          <p:cNvPr id="4" name="Content Placeholder 3">
            <a:extLst>
              <a:ext uri="{FF2B5EF4-FFF2-40B4-BE49-F238E27FC236}">
                <a16:creationId xmlns:a16="http://schemas.microsoft.com/office/drawing/2014/main" id="{FE4F6ED6-A1DF-DD72-8924-CEAA1E814799}"/>
              </a:ext>
            </a:extLst>
          </p:cNvPr>
          <p:cNvPicPr>
            <a:picLocks noGrp="1" noChangeAspect="1"/>
          </p:cNvPicPr>
          <p:nvPr>
            <p:ph idx="1"/>
          </p:nvPr>
        </p:nvPicPr>
        <p:blipFill>
          <a:blip r:embed="rId2"/>
          <a:stretch>
            <a:fillRect/>
          </a:stretch>
        </p:blipFill>
        <p:spPr>
          <a:xfrm>
            <a:off x="1566949" y="2603500"/>
            <a:ext cx="7938914" cy="3416300"/>
          </a:xfrm>
          <a:prstGeom prst="rect">
            <a:avLst/>
          </a:prstGeom>
        </p:spPr>
      </p:pic>
    </p:spTree>
    <p:extLst>
      <p:ext uri="{BB962C8B-B14F-4D97-AF65-F5344CB8AC3E}">
        <p14:creationId xmlns:p14="http://schemas.microsoft.com/office/powerpoint/2010/main" val="2272132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79E6-671F-37B2-48EA-72BDC18F125D}"/>
              </a:ext>
            </a:extLst>
          </p:cNvPr>
          <p:cNvSpPr>
            <a:spLocks noGrp="1"/>
          </p:cNvSpPr>
          <p:nvPr>
            <p:ph type="title"/>
          </p:nvPr>
        </p:nvSpPr>
        <p:spPr/>
        <p:txBody>
          <a:bodyPr/>
          <a:lstStyle/>
          <a:p>
            <a:r>
              <a:rPr lang="en-US" dirty="0"/>
              <a:t>Random subsampling to have less data to plot but still see specifics</a:t>
            </a:r>
          </a:p>
        </p:txBody>
      </p:sp>
      <p:pic>
        <p:nvPicPr>
          <p:cNvPr id="5122" name="Picture 2">
            <a:extLst>
              <a:ext uri="{FF2B5EF4-FFF2-40B4-BE49-F238E27FC236}">
                <a16:creationId xmlns:a16="http://schemas.microsoft.com/office/drawing/2014/main" id="{CB8B8355-404E-01D0-95DF-5DDC0431E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4" y="2133204"/>
            <a:ext cx="6334125" cy="431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449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30E0-FD86-6CFC-5185-67CEC34E9373}"/>
              </a:ext>
            </a:extLst>
          </p:cNvPr>
          <p:cNvSpPr>
            <a:spLocks noGrp="1"/>
          </p:cNvSpPr>
          <p:nvPr>
            <p:ph type="title"/>
          </p:nvPr>
        </p:nvSpPr>
        <p:spPr/>
        <p:txBody>
          <a:bodyPr/>
          <a:lstStyle/>
          <a:p>
            <a:r>
              <a:rPr lang="en-US" dirty="0" err="1"/>
              <a:t>Pairplot</a:t>
            </a:r>
            <a:r>
              <a:rPr lang="en-US" dirty="0"/>
              <a:t> of all features and the target</a:t>
            </a:r>
          </a:p>
        </p:txBody>
      </p:sp>
      <p:pic>
        <p:nvPicPr>
          <p:cNvPr id="4" name="Content Placeholder 3">
            <a:extLst>
              <a:ext uri="{FF2B5EF4-FFF2-40B4-BE49-F238E27FC236}">
                <a16:creationId xmlns:a16="http://schemas.microsoft.com/office/drawing/2014/main" id="{98175615-9176-259B-3F2B-9B25666D9025}"/>
              </a:ext>
            </a:extLst>
          </p:cNvPr>
          <p:cNvPicPr>
            <a:picLocks noGrp="1" noChangeAspect="1"/>
          </p:cNvPicPr>
          <p:nvPr>
            <p:ph idx="1"/>
          </p:nvPr>
        </p:nvPicPr>
        <p:blipFill>
          <a:blip r:embed="rId2"/>
          <a:stretch>
            <a:fillRect/>
          </a:stretch>
        </p:blipFill>
        <p:spPr>
          <a:xfrm>
            <a:off x="1227419" y="2367890"/>
            <a:ext cx="10202581" cy="3360557"/>
          </a:xfrm>
          <a:prstGeom prst="rect">
            <a:avLst/>
          </a:prstGeom>
        </p:spPr>
      </p:pic>
    </p:spTree>
    <p:extLst>
      <p:ext uri="{BB962C8B-B14F-4D97-AF65-F5344CB8AC3E}">
        <p14:creationId xmlns:p14="http://schemas.microsoft.com/office/powerpoint/2010/main" val="1473643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8426-8A5A-6EFD-76C3-4D56212A115E}"/>
              </a:ext>
            </a:extLst>
          </p:cNvPr>
          <p:cNvSpPr>
            <a:spLocks noGrp="1"/>
          </p:cNvSpPr>
          <p:nvPr>
            <p:ph type="title"/>
          </p:nvPr>
        </p:nvSpPr>
        <p:spPr/>
        <p:txBody>
          <a:bodyPr/>
          <a:lstStyle/>
          <a:p>
            <a:r>
              <a:rPr lang="en-US" dirty="0" err="1"/>
              <a:t>Pairplot</a:t>
            </a:r>
            <a:r>
              <a:rPr lang="en-US" dirty="0"/>
              <a:t> of all features and the target</a:t>
            </a:r>
          </a:p>
        </p:txBody>
      </p:sp>
      <p:pic>
        <p:nvPicPr>
          <p:cNvPr id="6146" name="Picture 2">
            <a:extLst>
              <a:ext uri="{FF2B5EF4-FFF2-40B4-BE49-F238E27FC236}">
                <a16:creationId xmlns:a16="http://schemas.microsoft.com/office/drawing/2014/main" id="{5C4F1955-D18D-4350-1AF4-9C63BCFC8B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4822" y="2065599"/>
            <a:ext cx="6374675" cy="458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484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5732-469E-D303-E928-52F2744097A1}"/>
              </a:ext>
            </a:extLst>
          </p:cNvPr>
          <p:cNvSpPr>
            <a:spLocks noGrp="1"/>
          </p:cNvSpPr>
          <p:nvPr>
            <p:ph type="title"/>
          </p:nvPr>
        </p:nvSpPr>
        <p:spPr/>
        <p:txBody>
          <a:bodyPr/>
          <a:lstStyle/>
          <a:p>
            <a:r>
              <a:rPr lang="en-US" dirty="0"/>
              <a:t>Create linear Predictive Model</a:t>
            </a:r>
          </a:p>
        </p:txBody>
      </p:sp>
      <p:pic>
        <p:nvPicPr>
          <p:cNvPr id="5" name="Picture 4">
            <a:extLst>
              <a:ext uri="{FF2B5EF4-FFF2-40B4-BE49-F238E27FC236}">
                <a16:creationId xmlns:a16="http://schemas.microsoft.com/office/drawing/2014/main" id="{A273E9D8-C0A6-38A6-F0C1-79450C389A8E}"/>
              </a:ext>
            </a:extLst>
          </p:cNvPr>
          <p:cNvPicPr>
            <a:picLocks noChangeAspect="1"/>
          </p:cNvPicPr>
          <p:nvPr/>
        </p:nvPicPr>
        <p:blipFill>
          <a:blip r:embed="rId2"/>
          <a:stretch>
            <a:fillRect/>
          </a:stretch>
        </p:blipFill>
        <p:spPr>
          <a:xfrm>
            <a:off x="1400044" y="2043953"/>
            <a:ext cx="8271230" cy="4706994"/>
          </a:xfrm>
          <a:prstGeom prst="rect">
            <a:avLst/>
          </a:prstGeom>
        </p:spPr>
      </p:pic>
    </p:spTree>
    <p:extLst>
      <p:ext uri="{BB962C8B-B14F-4D97-AF65-F5344CB8AC3E}">
        <p14:creationId xmlns:p14="http://schemas.microsoft.com/office/powerpoint/2010/main" val="321361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D0CE-4806-BD95-5E51-181DC3FB39ED}"/>
              </a:ext>
            </a:extLst>
          </p:cNvPr>
          <p:cNvSpPr>
            <a:spLocks noGrp="1"/>
          </p:cNvSpPr>
          <p:nvPr>
            <p:ph type="title"/>
          </p:nvPr>
        </p:nvSpPr>
        <p:spPr/>
        <p:txBody>
          <a:bodyPr/>
          <a:lstStyle/>
          <a:p>
            <a:r>
              <a:rPr lang="en-US" dirty="0"/>
              <a:t>Coefficients of Ridge Model via </a:t>
            </a:r>
            <a:br>
              <a:rPr lang="en-US" dirty="0"/>
            </a:br>
            <a:r>
              <a:rPr lang="en-US" dirty="0"/>
              <a:t>Cross-validation</a:t>
            </a:r>
          </a:p>
        </p:txBody>
      </p:sp>
      <p:pic>
        <p:nvPicPr>
          <p:cNvPr id="4" name="Picture 3">
            <a:extLst>
              <a:ext uri="{FF2B5EF4-FFF2-40B4-BE49-F238E27FC236}">
                <a16:creationId xmlns:a16="http://schemas.microsoft.com/office/drawing/2014/main" id="{E1E0E6A0-DBB7-10F1-C212-0219CF2B23B9}"/>
              </a:ext>
            </a:extLst>
          </p:cNvPr>
          <p:cNvPicPr>
            <a:picLocks noChangeAspect="1"/>
          </p:cNvPicPr>
          <p:nvPr/>
        </p:nvPicPr>
        <p:blipFill>
          <a:blip r:embed="rId2"/>
          <a:stretch>
            <a:fillRect/>
          </a:stretch>
        </p:blipFill>
        <p:spPr>
          <a:xfrm>
            <a:off x="1385047" y="2602511"/>
            <a:ext cx="8970562" cy="3108007"/>
          </a:xfrm>
          <a:prstGeom prst="rect">
            <a:avLst/>
          </a:prstGeom>
        </p:spPr>
      </p:pic>
    </p:spTree>
    <p:extLst>
      <p:ext uri="{BB962C8B-B14F-4D97-AF65-F5344CB8AC3E}">
        <p14:creationId xmlns:p14="http://schemas.microsoft.com/office/powerpoint/2010/main" val="3893490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EA5-5DAE-3B41-4DE4-6869B7D9601D}"/>
              </a:ext>
            </a:extLst>
          </p:cNvPr>
          <p:cNvSpPr>
            <a:spLocks noGrp="1"/>
          </p:cNvSpPr>
          <p:nvPr>
            <p:ph type="title"/>
          </p:nvPr>
        </p:nvSpPr>
        <p:spPr/>
        <p:txBody>
          <a:bodyPr/>
          <a:lstStyle/>
          <a:p>
            <a:r>
              <a:rPr lang="en-US" dirty="0"/>
              <a:t>Coefficients of Ridge Model</a:t>
            </a:r>
          </a:p>
        </p:txBody>
      </p:sp>
      <p:pic>
        <p:nvPicPr>
          <p:cNvPr id="7170" name="Picture 2">
            <a:extLst>
              <a:ext uri="{FF2B5EF4-FFF2-40B4-BE49-F238E27FC236}">
                <a16:creationId xmlns:a16="http://schemas.microsoft.com/office/drawing/2014/main" id="{D79E4D2B-B111-BE02-F41E-E328706E2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905" y="2052917"/>
            <a:ext cx="5812472" cy="4388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486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BA64-D1C5-EEEE-1FC5-7EA86CC4F6A5}"/>
              </a:ext>
            </a:extLst>
          </p:cNvPr>
          <p:cNvSpPr>
            <a:spLocks noGrp="1"/>
          </p:cNvSpPr>
          <p:nvPr>
            <p:ph type="title"/>
          </p:nvPr>
        </p:nvSpPr>
        <p:spPr/>
        <p:txBody>
          <a:bodyPr/>
          <a:lstStyle/>
          <a:p>
            <a:r>
              <a:rPr lang="en-US" dirty="0"/>
              <a:t>Exploratory Data Analysis</a:t>
            </a:r>
          </a:p>
        </p:txBody>
      </p:sp>
      <p:pic>
        <p:nvPicPr>
          <p:cNvPr id="4" name="Picture 3">
            <a:extLst>
              <a:ext uri="{FF2B5EF4-FFF2-40B4-BE49-F238E27FC236}">
                <a16:creationId xmlns:a16="http://schemas.microsoft.com/office/drawing/2014/main" id="{B7E6460E-FDF1-5B98-AAA9-61C2375EBBEF}"/>
              </a:ext>
            </a:extLst>
          </p:cNvPr>
          <p:cNvPicPr>
            <a:picLocks noChangeAspect="1"/>
          </p:cNvPicPr>
          <p:nvPr/>
        </p:nvPicPr>
        <p:blipFill>
          <a:blip r:embed="rId2"/>
          <a:stretch>
            <a:fillRect/>
          </a:stretch>
        </p:blipFill>
        <p:spPr>
          <a:xfrm>
            <a:off x="1340224" y="2558521"/>
            <a:ext cx="9379826" cy="2793408"/>
          </a:xfrm>
          <a:prstGeom prst="rect">
            <a:avLst/>
          </a:prstGeom>
        </p:spPr>
      </p:pic>
    </p:spTree>
    <p:extLst>
      <p:ext uri="{BB962C8B-B14F-4D97-AF65-F5344CB8AC3E}">
        <p14:creationId xmlns:p14="http://schemas.microsoft.com/office/powerpoint/2010/main" val="482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F1160-7509-6ACD-22D7-29C7D26F964D}"/>
              </a:ext>
            </a:extLst>
          </p:cNvPr>
          <p:cNvSpPr>
            <a:spLocks noGrp="1"/>
          </p:cNvSpPr>
          <p:nvPr>
            <p:ph type="title"/>
          </p:nvPr>
        </p:nvSpPr>
        <p:spPr/>
        <p:txBody>
          <a:bodyPr/>
          <a:lstStyle/>
          <a:p>
            <a:r>
              <a:rPr lang="en-US" dirty="0"/>
              <a:t>Welcome to </a:t>
            </a:r>
            <a:r>
              <a:rPr lang="en-US" dirty="0" err="1"/>
              <a:t>Colab</a:t>
            </a:r>
            <a:r>
              <a:rPr lang="en-US" dirty="0"/>
              <a:t> Screen</a:t>
            </a:r>
          </a:p>
        </p:txBody>
      </p:sp>
      <p:pic>
        <p:nvPicPr>
          <p:cNvPr id="4" name="Content Placeholder 3">
            <a:extLst>
              <a:ext uri="{FF2B5EF4-FFF2-40B4-BE49-F238E27FC236}">
                <a16:creationId xmlns:a16="http://schemas.microsoft.com/office/drawing/2014/main" id="{6B788BA8-3873-ED24-1064-FA8720C9B770}"/>
              </a:ext>
            </a:extLst>
          </p:cNvPr>
          <p:cNvPicPr>
            <a:picLocks noGrp="1" noChangeAspect="1"/>
          </p:cNvPicPr>
          <p:nvPr>
            <p:ph idx="1"/>
          </p:nvPr>
        </p:nvPicPr>
        <p:blipFill>
          <a:blip r:embed="rId2"/>
          <a:stretch>
            <a:fillRect/>
          </a:stretch>
        </p:blipFill>
        <p:spPr>
          <a:xfrm>
            <a:off x="1838227" y="1876134"/>
            <a:ext cx="7673418" cy="4730336"/>
          </a:xfrm>
          <a:prstGeom prst="rect">
            <a:avLst/>
          </a:prstGeom>
        </p:spPr>
      </p:pic>
    </p:spTree>
    <p:extLst>
      <p:ext uri="{BB962C8B-B14F-4D97-AF65-F5344CB8AC3E}">
        <p14:creationId xmlns:p14="http://schemas.microsoft.com/office/powerpoint/2010/main" val="3228565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A67F-E016-890A-0AD2-9319BFB2A567}"/>
              </a:ext>
            </a:extLst>
          </p:cNvPr>
          <p:cNvSpPr>
            <a:spLocks noGrp="1"/>
          </p:cNvSpPr>
          <p:nvPr>
            <p:ph type="title"/>
          </p:nvPr>
        </p:nvSpPr>
        <p:spPr/>
        <p:txBody>
          <a:bodyPr/>
          <a:lstStyle/>
          <a:p>
            <a:r>
              <a:rPr lang="en-US" dirty="0"/>
              <a:t>Split Data intro X and Y</a:t>
            </a:r>
          </a:p>
        </p:txBody>
      </p:sp>
      <p:pic>
        <p:nvPicPr>
          <p:cNvPr id="5" name="Picture 4">
            <a:extLst>
              <a:ext uri="{FF2B5EF4-FFF2-40B4-BE49-F238E27FC236}">
                <a16:creationId xmlns:a16="http://schemas.microsoft.com/office/drawing/2014/main" id="{7A7C0FCA-6E95-D8CD-600F-3B80E5F381A9}"/>
              </a:ext>
            </a:extLst>
          </p:cNvPr>
          <p:cNvPicPr>
            <a:picLocks noChangeAspect="1"/>
          </p:cNvPicPr>
          <p:nvPr/>
        </p:nvPicPr>
        <p:blipFill>
          <a:blip r:embed="rId2"/>
          <a:stretch>
            <a:fillRect/>
          </a:stretch>
        </p:blipFill>
        <p:spPr>
          <a:xfrm>
            <a:off x="1851211" y="2328229"/>
            <a:ext cx="7772400" cy="4119989"/>
          </a:xfrm>
          <a:prstGeom prst="rect">
            <a:avLst/>
          </a:prstGeom>
        </p:spPr>
      </p:pic>
    </p:spTree>
    <p:extLst>
      <p:ext uri="{BB962C8B-B14F-4D97-AF65-F5344CB8AC3E}">
        <p14:creationId xmlns:p14="http://schemas.microsoft.com/office/powerpoint/2010/main" val="1151147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5478F-18FF-E78D-1708-8741B6030D32}"/>
              </a:ext>
            </a:extLst>
          </p:cNvPr>
          <p:cNvSpPr>
            <a:spLocks noGrp="1"/>
          </p:cNvSpPr>
          <p:nvPr>
            <p:ph type="title"/>
          </p:nvPr>
        </p:nvSpPr>
        <p:spPr/>
        <p:txBody>
          <a:bodyPr/>
          <a:lstStyle/>
          <a:p>
            <a:r>
              <a:rPr lang="en-US"/>
              <a:t>Transpose data and review</a:t>
            </a:r>
            <a:endParaRPr lang="en-US" dirty="0"/>
          </a:p>
        </p:txBody>
      </p:sp>
      <p:pic>
        <p:nvPicPr>
          <p:cNvPr id="5" name="Picture 4">
            <a:extLst>
              <a:ext uri="{FF2B5EF4-FFF2-40B4-BE49-F238E27FC236}">
                <a16:creationId xmlns:a16="http://schemas.microsoft.com/office/drawing/2014/main" id="{C5ABEF67-4039-CD48-095E-2DC4EB896F51}"/>
              </a:ext>
            </a:extLst>
          </p:cNvPr>
          <p:cNvPicPr>
            <a:picLocks noChangeAspect="1"/>
          </p:cNvPicPr>
          <p:nvPr/>
        </p:nvPicPr>
        <p:blipFill>
          <a:blip r:embed="rId2"/>
          <a:stretch>
            <a:fillRect/>
          </a:stretch>
        </p:blipFill>
        <p:spPr>
          <a:xfrm>
            <a:off x="1154953" y="2565950"/>
            <a:ext cx="9799970" cy="3736238"/>
          </a:xfrm>
          <a:prstGeom prst="rect">
            <a:avLst/>
          </a:prstGeom>
        </p:spPr>
      </p:pic>
    </p:spTree>
    <p:extLst>
      <p:ext uri="{BB962C8B-B14F-4D97-AF65-F5344CB8AC3E}">
        <p14:creationId xmlns:p14="http://schemas.microsoft.com/office/powerpoint/2010/main" val="3080939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3BCC-4558-936D-5BCA-B42B5143537F}"/>
              </a:ext>
            </a:extLst>
          </p:cNvPr>
          <p:cNvSpPr>
            <a:spLocks noGrp="1"/>
          </p:cNvSpPr>
          <p:nvPr>
            <p:ph type="title"/>
          </p:nvPr>
        </p:nvSpPr>
        <p:spPr/>
        <p:txBody>
          <a:bodyPr/>
          <a:lstStyle/>
          <a:p>
            <a:r>
              <a:rPr lang="en-US" dirty="0"/>
              <a:t>Heat Map to show correlation </a:t>
            </a:r>
            <a:r>
              <a:rPr lang="en-US" dirty="0" err="1"/>
              <a:t>amoung</a:t>
            </a:r>
            <a:r>
              <a:rPr lang="en-US" dirty="0"/>
              <a:t> the variables</a:t>
            </a:r>
          </a:p>
        </p:txBody>
      </p:sp>
      <p:pic>
        <p:nvPicPr>
          <p:cNvPr id="4" name="Picture 3">
            <a:extLst>
              <a:ext uri="{FF2B5EF4-FFF2-40B4-BE49-F238E27FC236}">
                <a16:creationId xmlns:a16="http://schemas.microsoft.com/office/drawing/2014/main" id="{9FCB11CE-2317-812A-F31B-44C26A07199A}"/>
              </a:ext>
            </a:extLst>
          </p:cNvPr>
          <p:cNvPicPr>
            <a:picLocks noChangeAspect="1"/>
          </p:cNvPicPr>
          <p:nvPr/>
        </p:nvPicPr>
        <p:blipFill>
          <a:blip r:embed="rId2"/>
          <a:stretch>
            <a:fillRect/>
          </a:stretch>
        </p:blipFill>
        <p:spPr>
          <a:xfrm>
            <a:off x="1035423" y="2370879"/>
            <a:ext cx="10084270" cy="3420321"/>
          </a:xfrm>
          <a:prstGeom prst="rect">
            <a:avLst/>
          </a:prstGeom>
        </p:spPr>
      </p:pic>
    </p:spTree>
    <p:extLst>
      <p:ext uri="{BB962C8B-B14F-4D97-AF65-F5344CB8AC3E}">
        <p14:creationId xmlns:p14="http://schemas.microsoft.com/office/powerpoint/2010/main" val="111423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F091-B9A5-DAE8-3CF8-3A9DBFA9A9E2}"/>
              </a:ext>
            </a:extLst>
          </p:cNvPr>
          <p:cNvSpPr>
            <a:spLocks noGrp="1"/>
          </p:cNvSpPr>
          <p:nvPr>
            <p:ph type="title"/>
          </p:nvPr>
        </p:nvSpPr>
        <p:spPr/>
        <p:txBody>
          <a:bodyPr/>
          <a:lstStyle/>
          <a:p>
            <a:r>
              <a:rPr lang="en-US" dirty="0"/>
              <a:t>What is a heatmap ?</a:t>
            </a:r>
          </a:p>
        </p:txBody>
      </p:sp>
      <p:sp>
        <p:nvSpPr>
          <p:cNvPr id="3" name="Content Placeholder 2">
            <a:extLst>
              <a:ext uri="{FF2B5EF4-FFF2-40B4-BE49-F238E27FC236}">
                <a16:creationId xmlns:a16="http://schemas.microsoft.com/office/drawing/2014/main" id="{5C67BDF2-D255-F0AB-31CE-342BD58D0D76}"/>
              </a:ext>
            </a:extLst>
          </p:cNvPr>
          <p:cNvSpPr>
            <a:spLocks noGrp="1"/>
          </p:cNvSpPr>
          <p:nvPr>
            <p:ph idx="1"/>
          </p:nvPr>
        </p:nvSpPr>
        <p:spPr>
          <a:xfrm>
            <a:off x="1071154" y="2377440"/>
            <a:ext cx="8845213" cy="3642360"/>
          </a:xfrm>
        </p:spPr>
        <p:txBody>
          <a:bodyPr/>
          <a:lstStyle/>
          <a:p>
            <a:pPr algn="l"/>
            <a:r>
              <a:rPr lang="en-IE" b="0" i="0" u="none" strike="noStrike" dirty="0">
                <a:solidFill>
                  <a:schemeClr val="tx1"/>
                </a:solidFill>
                <a:effectLst/>
                <a:latin typeface="Google Sans"/>
              </a:rPr>
              <a:t>A heatmap is a graphical representation of data where the individual values within a dataset are represented as </a:t>
            </a:r>
            <a:r>
              <a:rPr lang="en-IE" b="0" i="0" u="none" strike="noStrike" dirty="0" err="1">
                <a:solidFill>
                  <a:schemeClr val="tx1"/>
                </a:solidFill>
                <a:effectLst/>
                <a:latin typeface="Google Sans"/>
              </a:rPr>
              <a:t>colors</a:t>
            </a:r>
            <a:r>
              <a:rPr lang="en-IE" b="0" i="0" u="none" strike="noStrike" dirty="0">
                <a:solidFill>
                  <a:schemeClr val="tx1"/>
                </a:solidFill>
                <a:effectLst/>
                <a:latin typeface="Google Sans"/>
              </a:rPr>
              <a:t>. The </a:t>
            </a:r>
            <a:r>
              <a:rPr lang="en-IE" b="0" i="0" u="none" strike="noStrike" dirty="0" err="1">
                <a:solidFill>
                  <a:schemeClr val="tx1"/>
                </a:solidFill>
                <a:effectLst/>
                <a:latin typeface="Google Sans"/>
              </a:rPr>
              <a:t>color</a:t>
            </a:r>
            <a:r>
              <a:rPr lang="en-IE" b="0" i="0" u="none" strike="noStrike" dirty="0">
                <a:solidFill>
                  <a:schemeClr val="tx1"/>
                </a:solidFill>
                <a:effectLst/>
                <a:latin typeface="Google Sans"/>
              </a:rPr>
              <a:t> scheme typically uses a gradient from cool to hot, with darker </a:t>
            </a:r>
            <a:r>
              <a:rPr lang="en-IE" b="0" i="0" u="none" strike="noStrike" dirty="0" err="1">
                <a:solidFill>
                  <a:schemeClr val="tx1"/>
                </a:solidFill>
                <a:effectLst/>
                <a:latin typeface="Google Sans"/>
              </a:rPr>
              <a:t>colors</a:t>
            </a:r>
            <a:r>
              <a:rPr lang="en-IE" b="0" i="0" u="none" strike="noStrike" dirty="0">
                <a:solidFill>
                  <a:schemeClr val="tx1"/>
                </a:solidFill>
                <a:effectLst/>
                <a:latin typeface="Google Sans"/>
              </a:rPr>
              <a:t> representing lower values and brighter </a:t>
            </a:r>
            <a:r>
              <a:rPr lang="en-IE" b="0" i="0" u="none" strike="noStrike" dirty="0" err="1">
                <a:solidFill>
                  <a:schemeClr val="tx1"/>
                </a:solidFill>
                <a:effectLst/>
                <a:latin typeface="Google Sans"/>
              </a:rPr>
              <a:t>colors</a:t>
            </a:r>
            <a:r>
              <a:rPr lang="en-IE" b="0" i="0" u="none" strike="noStrike" dirty="0">
                <a:solidFill>
                  <a:schemeClr val="tx1"/>
                </a:solidFill>
                <a:effectLst/>
                <a:latin typeface="Google Sans"/>
              </a:rPr>
              <a:t> representing higher values. Heatmaps are a useful tool for visualizing large amounts of data and identifying patterns.</a:t>
            </a:r>
          </a:p>
          <a:p>
            <a:pPr algn="l"/>
            <a:r>
              <a:rPr lang="en-IE" b="0" i="0" u="none" strike="noStrike" dirty="0">
                <a:solidFill>
                  <a:schemeClr val="tx1"/>
                </a:solidFill>
                <a:effectLst/>
                <a:latin typeface="Google Sans"/>
              </a:rPr>
              <a:t>In the context of the California Housing Prices dataset, a heatmap could be used to visualize the relationship between different attributes and the median house value. For example, a heatmap could be created to show how the median house value varies by median income, house size, number of bedrooms, number of bathrooms, year built, population, latitude, and longitude. This heatmap could help to identify which attributes have the strongest correlation with the median house value.</a:t>
            </a:r>
          </a:p>
          <a:p>
            <a:endParaRPr lang="en-US" dirty="0"/>
          </a:p>
        </p:txBody>
      </p:sp>
    </p:spTree>
    <p:extLst>
      <p:ext uri="{BB962C8B-B14F-4D97-AF65-F5344CB8AC3E}">
        <p14:creationId xmlns:p14="http://schemas.microsoft.com/office/powerpoint/2010/main" val="3564277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064B-23B8-2B6B-E2BC-C9C62860AD84}"/>
              </a:ext>
            </a:extLst>
          </p:cNvPr>
          <p:cNvSpPr>
            <a:spLocks noGrp="1"/>
          </p:cNvSpPr>
          <p:nvPr>
            <p:ph type="title"/>
          </p:nvPr>
        </p:nvSpPr>
        <p:spPr/>
        <p:txBody>
          <a:bodyPr/>
          <a:lstStyle/>
          <a:p>
            <a:r>
              <a:rPr lang="en-US" dirty="0"/>
              <a:t>Heat Map to show correlation </a:t>
            </a:r>
            <a:r>
              <a:rPr lang="en-US" dirty="0" err="1"/>
              <a:t>amoung</a:t>
            </a:r>
            <a:r>
              <a:rPr lang="en-US" dirty="0"/>
              <a:t> the variables</a:t>
            </a:r>
          </a:p>
        </p:txBody>
      </p:sp>
      <p:pic>
        <p:nvPicPr>
          <p:cNvPr id="4" name="Picture 2">
            <a:extLst>
              <a:ext uri="{FF2B5EF4-FFF2-40B4-BE49-F238E27FC236}">
                <a16:creationId xmlns:a16="http://schemas.microsoft.com/office/drawing/2014/main" id="{F6BFF3EA-16B7-A49A-D652-4FDB8D89A4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59130" y="2102841"/>
            <a:ext cx="8157235" cy="4605318"/>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566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7FE4-4D33-9D71-F62A-AFFC0D8B77BD}"/>
              </a:ext>
            </a:extLst>
          </p:cNvPr>
          <p:cNvSpPr>
            <a:spLocks noGrp="1"/>
          </p:cNvSpPr>
          <p:nvPr>
            <p:ph type="title"/>
          </p:nvPr>
        </p:nvSpPr>
        <p:spPr/>
        <p:txBody>
          <a:bodyPr/>
          <a:lstStyle/>
          <a:p>
            <a:r>
              <a:rPr lang="en-US" dirty="0"/>
              <a:t>Distribution plot of price</a:t>
            </a:r>
          </a:p>
        </p:txBody>
      </p:sp>
      <p:pic>
        <p:nvPicPr>
          <p:cNvPr id="4" name="Picture 3">
            <a:extLst>
              <a:ext uri="{FF2B5EF4-FFF2-40B4-BE49-F238E27FC236}">
                <a16:creationId xmlns:a16="http://schemas.microsoft.com/office/drawing/2014/main" id="{54177024-4A62-9395-72EA-85CA55F64426}"/>
              </a:ext>
            </a:extLst>
          </p:cNvPr>
          <p:cNvPicPr>
            <a:picLocks noChangeAspect="1"/>
          </p:cNvPicPr>
          <p:nvPr/>
        </p:nvPicPr>
        <p:blipFill>
          <a:blip r:embed="rId2"/>
          <a:stretch>
            <a:fillRect/>
          </a:stretch>
        </p:blipFill>
        <p:spPr>
          <a:xfrm>
            <a:off x="697753" y="2064970"/>
            <a:ext cx="7772400" cy="911008"/>
          </a:xfrm>
          <a:prstGeom prst="rect">
            <a:avLst/>
          </a:prstGeom>
        </p:spPr>
      </p:pic>
      <p:pic>
        <p:nvPicPr>
          <p:cNvPr id="10244" name="Picture 4">
            <a:extLst>
              <a:ext uri="{FF2B5EF4-FFF2-40B4-BE49-F238E27FC236}">
                <a16:creationId xmlns:a16="http://schemas.microsoft.com/office/drawing/2014/main" id="{60427124-C345-F2ED-2707-97E168F44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093" y="3054125"/>
            <a:ext cx="7960659" cy="359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28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5A4D1-E3AF-E3D2-AD34-2CCCF3B0F98B}"/>
              </a:ext>
            </a:extLst>
          </p:cNvPr>
          <p:cNvSpPr>
            <a:spLocks noGrp="1"/>
          </p:cNvSpPr>
          <p:nvPr>
            <p:ph type="title"/>
          </p:nvPr>
        </p:nvSpPr>
        <p:spPr>
          <a:xfrm>
            <a:off x="1154953" y="973668"/>
            <a:ext cx="9692341" cy="706964"/>
          </a:xfrm>
        </p:spPr>
        <p:txBody>
          <a:bodyPr/>
          <a:lstStyle/>
          <a:p>
            <a:r>
              <a:rPr lang="en-US" dirty="0"/>
              <a:t>Scatter subplots for further data analysis</a:t>
            </a:r>
          </a:p>
        </p:txBody>
      </p:sp>
      <p:pic>
        <p:nvPicPr>
          <p:cNvPr id="4" name="Picture 3">
            <a:extLst>
              <a:ext uri="{FF2B5EF4-FFF2-40B4-BE49-F238E27FC236}">
                <a16:creationId xmlns:a16="http://schemas.microsoft.com/office/drawing/2014/main" id="{4356A9B4-5E14-9098-855E-F1FCBFED5F49}"/>
              </a:ext>
            </a:extLst>
          </p:cNvPr>
          <p:cNvPicPr>
            <a:picLocks noChangeAspect="1"/>
          </p:cNvPicPr>
          <p:nvPr/>
        </p:nvPicPr>
        <p:blipFill>
          <a:blip r:embed="rId2"/>
          <a:stretch>
            <a:fillRect/>
          </a:stretch>
        </p:blipFill>
        <p:spPr>
          <a:xfrm>
            <a:off x="1305951" y="2207888"/>
            <a:ext cx="9094695" cy="4650112"/>
          </a:xfrm>
          <a:prstGeom prst="rect">
            <a:avLst/>
          </a:prstGeom>
        </p:spPr>
      </p:pic>
    </p:spTree>
    <p:extLst>
      <p:ext uri="{BB962C8B-B14F-4D97-AF65-F5344CB8AC3E}">
        <p14:creationId xmlns:p14="http://schemas.microsoft.com/office/powerpoint/2010/main" val="3221990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0E0A-3F68-2D8C-F35B-ADD70173AF24}"/>
              </a:ext>
            </a:extLst>
          </p:cNvPr>
          <p:cNvSpPr>
            <a:spLocks noGrp="1"/>
          </p:cNvSpPr>
          <p:nvPr>
            <p:ph type="title"/>
          </p:nvPr>
        </p:nvSpPr>
        <p:spPr>
          <a:xfrm>
            <a:off x="1154953" y="973668"/>
            <a:ext cx="10061687" cy="706964"/>
          </a:xfrm>
        </p:spPr>
        <p:txBody>
          <a:bodyPr/>
          <a:lstStyle/>
          <a:p>
            <a:r>
              <a:rPr lang="en-US" dirty="0"/>
              <a:t>Scatter subplots for further data analysis</a:t>
            </a:r>
          </a:p>
        </p:txBody>
      </p:sp>
      <p:pic>
        <p:nvPicPr>
          <p:cNvPr id="4" name="Picture 3">
            <a:extLst>
              <a:ext uri="{FF2B5EF4-FFF2-40B4-BE49-F238E27FC236}">
                <a16:creationId xmlns:a16="http://schemas.microsoft.com/office/drawing/2014/main" id="{20194716-AC26-6439-4350-E87E43427027}"/>
              </a:ext>
            </a:extLst>
          </p:cNvPr>
          <p:cNvPicPr>
            <a:picLocks noChangeAspect="1"/>
          </p:cNvPicPr>
          <p:nvPr/>
        </p:nvPicPr>
        <p:blipFill>
          <a:blip r:embed="rId2"/>
          <a:stretch>
            <a:fillRect/>
          </a:stretch>
        </p:blipFill>
        <p:spPr>
          <a:xfrm>
            <a:off x="3254188" y="1772325"/>
            <a:ext cx="5180646" cy="5085675"/>
          </a:xfrm>
          <a:prstGeom prst="rect">
            <a:avLst/>
          </a:prstGeom>
        </p:spPr>
      </p:pic>
    </p:spTree>
    <p:extLst>
      <p:ext uri="{BB962C8B-B14F-4D97-AF65-F5344CB8AC3E}">
        <p14:creationId xmlns:p14="http://schemas.microsoft.com/office/powerpoint/2010/main" val="622005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4C4D-4DC4-5298-F1F5-BA4699F18567}"/>
              </a:ext>
            </a:extLst>
          </p:cNvPr>
          <p:cNvSpPr>
            <a:spLocks noGrp="1"/>
          </p:cNvSpPr>
          <p:nvPr>
            <p:ph type="title"/>
          </p:nvPr>
        </p:nvSpPr>
        <p:spPr/>
        <p:txBody>
          <a:bodyPr/>
          <a:lstStyle/>
          <a:p>
            <a:r>
              <a:rPr lang="en-US" dirty="0"/>
              <a:t>Data Preprocessing to remove outliers</a:t>
            </a:r>
          </a:p>
        </p:txBody>
      </p:sp>
      <p:pic>
        <p:nvPicPr>
          <p:cNvPr id="4" name="Picture 3">
            <a:extLst>
              <a:ext uri="{FF2B5EF4-FFF2-40B4-BE49-F238E27FC236}">
                <a16:creationId xmlns:a16="http://schemas.microsoft.com/office/drawing/2014/main" id="{E69E8189-0137-76FA-3473-B0712E4E00A3}"/>
              </a:ext>
            </a:extLst>
          </p:cNvPr>
          <p:cNvPicPr>
            <a:picLocks noChangeAspect="1"/>
          </p:cNvPicPr>
          <p:nvPr/>
        </p:nvPicPr>
        <p:blipFill>
          <a:blip r:embed="rId2"/>
          <a:stretch>
            <a:fillRect/>
          </a:stretch>
        </p:blipFill>
        <p:spPr>
          <a:xfrm>
            <a:off x="1154953" y="2776453"/>
            <a:ext cx="10332685" cy="1903892"/>
          </a:xfrm>
          <a:prstGeom prst="rect">
            <a:avLst/>
          </a:prstGeom>
        </p:spPr>
      </p:pic>
    </p:spTree>
    <p:extLst>
      <p:ext uri="{BB962C8B-B14F-4D97-AF65-F5344CB8AC3E}">
        <p14:creationId xmlns:p14="http://schemas.microsoft.com/office/powerpoint/2010/main" val="4267736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8597-23C9-76DF-89EE-C84E591CF780}"/>
              </a:ext>
            </a:extLst>
          </p:cNvPr>
          <p:cNvSpPr>
            <a:spLocks noGrp="1"/>
          </p:cNvSpPr>
          <p:nvPr>
            <p:ph type="title"/>
          </p:nvPr>
        </p:nvSpPr>
        <p:spPr>
          <a:xfrm>
            <a:off x="1154953" y="973668"/>
            <a:ext cx="10095753" cy="706964"/>
          </a:xfrm>
        </p:spPr>
        <p:txBody>
          <a:bodyPr/>
          <a:lstStyle/>
          <a:p>
            <a:r>
              <a:rPr lang="en-US" dirty="0"/>
              <a:t>Create X, y split data for training and testing</a:t>
            </a:r>
          </a:p>
        </p:txBody>
      </p:sp>
      <p:pic>
        <p:nvPicPr>
          <p:cNvPr id="5" name="Picture 4">
            <a:extLst>
              <a:ext uri="{FF2B5EF4-FFF2-40B4-BE49-F238E27FC236}">
                <a16:creationId xmlns:a16="http://schemas.microsoft.com/office/drawing/2014/main" id="{2B73B213-21A2-DFD2-7BDB-0B79874E1B19}"/>
              </a:ext>
            </a:extLst>
          </p:cNvPr>
          <p:cNvPicPr>
            <a:picLocks noChangeAspect="1"/>
          </p:cNvPicPr>
          <p:nvPr/>
        </p:nvPicPr>
        <p:blipFill>
          <a:blip r:embed="rId2"/>
          <a:stretch>
            <a:fillRect/>
          </a:stretch>
        </p:blipFill>
        <p:spPr>
          <a:xfrm>
            <a:off x="948765" y="2421693"/>
            <a:ext cx="10595510" cy="3772917"/>
          </a:xfrm>
          <a:prstGeom prst="rect">
            <a:avLst/>
          </a:prstGeom>
        </p:spPr>
      </p:pic>
    </p:spTree>
    <p:extLst>
      <p:ext uri="{BB962C8B-B14F-4D97-AF65-F5344CB8AC3E}">
        <p14:creationId xmlns:p14="http://schemas.microsoft.com/office/powerpoint/2010/main" val="2659697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B7B17-0E6C-334C-F1F7-7DD709339887}"/>
              </a:ext>
            </a:extLst>
          </p:cNvPr>
          <p:cNvSpPr>
            <a:spLocks noGrp="1"/>
          </p:cNvSpPr>
          <p:nvPr>
            <p:ph type="title"/>
          </p:nvPr>
        </p:nvSpPr>
        <p:spPr/>
        <p:txBody>
          <a:bodyPr/>
          <a:lstStyle/>
          <a:p>
            <a:r>
              <a:rPr lang="en-US" dirty="0"/>
              <a:t>EXPAND DROPDOWN</a:t>
            </a:r>
          </a:p>
        </p:txBody>
      </p:sp>
      <p:pic>
        <p:nvPicPr>
          <p:cNvPr id="4" name="Content Placeholder 3">
            <a:extLst>
              <a:ext uri="{FF2B5EF4-FFF2-40B4-BE49-F238E27FC236}">
                <a16:creationId xmlns:a16="http://schemas.microsoft.com/office/drawing/2014/main" id="{53B251E8-784B-2925-A4B4-9E940C377082}"/>
              </a:ext>
            </a:extLst>
          </p:cNvPr>
          <p:cNvPicPr>
            <a:picLocks noGrp="1" noChangeAspect="1"/>
          </p:cNvPicPr>
          <p:nvPr>
            <p:ph idx="1"/>
          </p:nvPr>
        </p:nvPicPr>
        <p:blipFill>
          <a:blip r:embed="rId2"/>
          <a:stretch>
            <a:fillRect/>
          </a:stretch>
        </p:blipFill>
        <p:spPr>
          <a:xfrm>
            <a:off x="947178" y="2026762"/>
            <a:ext cx="9059736" cy="4021318"/>
          </a:xfrm>
          <a:prstGeom prst="rect">
            <a:avLst/>
          </a:prstGeom>
        </p:spPr>
      </p:pic>
    </p:spTree>
    <p:extLst>
      <p:ext uri="{BB962C8B-B14F-4D97-AF65-F5344CB8AC3E}">
        <p14:creationId xmlns:p14="http://schemas.microsoft.com/office/powerpoint/2010/main" val="4275854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3899-8CBB-A184-99DA-95F6EEED5AA1}"/>
              </a:ext>
            </a:extLst>
          </p:cNvPr>
          <p:cNvSpPr>
            <a:spLocks noGrp="1"/>
          </p:cNvSpPr>
          <p:nvPr>
            <p:ph type="title"/>
          </p:nvPr>
        </p:nvSpPr>
        <p:spPr/>
        <p:txBody>
          <a:bodyPr/>
          <a:lstStyle/>
          <a:p>
            <a:r>
              <a:rPr lang="en-US" dirty="0"/>
              <a:t>What is train test split ?</a:t>
            </a:r>
          </a:p>
        </p:txBody>
      </p:sp>
      <p:sp>
        <p:nvSpPr>
          <p:cNvPr id="3" name="Content Placeholder 2">
            <a:extLst>
              <a:ext uri="{FF2B5EF4-FFF2-40B4-BE49-F238E27FC236}">
                <a16:creationId xmlns:a16="http://schemas.microsoft.com/office/drawing/2014/main" id="{68A48A3A-AE47-0ADC-C952-A7F28FAA525A}"/>
              </a:ext>
            </a:extLst>
          </p:cNvPr>
          <p:cNvSpPr>
            <a:spLocks noGrp="1"/>
          </p:cNvSpPr>
          <p:nvPr>
            <p:ph idx="1"/>
          </p:nvPr>
        </p:nvSpPr>
        <p:spPr>
          <a:xfrm>
            <a:off x="966650" y="2386149"/>
            <a:ext cx="9858103" cy="3901440"/>
          </a:xfrm>
        </p:spPr>
        <p:txBody>
          <a:bodyPr/>
          <a:lstStyle/>
          <a:p>
            <a:pPr algn="l"/>
            <a:r>
              <a:rPr lang="en-IE" b="0" i="0" u="none" strike="noStrike" dirty="0">
                <a:solidFill>
                  <a:schemeClr val="tx1"/>
                </a:solidFill>
                <a:effectLst/>
                <a:latin typeface="Google Sans"/>
              </a:rPr>
              <a:t>Train-test split is a technique used in machine learning to evaluate the performance of a model. It involves dividing the dataset into two subsets: the training set and the testing set. The training set is used to train the model, while the testing set is used to evaluate its performance on unseen data.</a:t>
            </a:r>
          </a:p>
          <a:p>
            <a:pPr algn="l"/>
            <a:r>
              <a:rPr lang="en-IE" b="0" i="0" u="none" strike="noStrike" dirty="0">
                <a:solidFill>
                  <a:schemeClr val="tx1"/>
                </a:solidFill>
                <a:effectLst/>
                <a:latin typeface="Google Sans"/>
              </a:rPr>
              <a:t>The purpose of train-test split is to avoid overfitting. Overfitting occurs when a model learns the training data too well and is unable to generalize to new data. By evaluating the model on a separate testing set, we can assess its ability to generalize and make accurate predictions on unseen data.</a:t>
            </a:r>
          </a:p>
          <a:p>
            <a:pPr algn="l"/>
            <a:r>
              <a:rPr lang="en-IE" b="0" i="0" u="none" strike="noStrike" dirty="0">
                <a:solidFill>
                  <a:schemeClr val="tx1"/>
                </a:solidFill>
                <a:effectLst/>
                <a:latin typeface="Google Sans"/>
              </a:rPr>
              <a:t>The typical ratio of training data to testing data is 70:30. This means that 70% of the data is used for training and 30% is used for testing. However, the exact ratio can be adjusted depending on the size and nature of the dataset.</a:t>
            </a:r>
          </a:p>
          <a:p>
            <a:endParaRPr lang="en-US" dirty="0"/>
          </a:p>
        </p:txBody>
      </p:sp>
    </p:spTree>
    <p:extLst>
      <p:ext uri="{BB962C8B-B14F-4D97-AF65-F5344CB8AC3E}">
        <p14:creationId xmlns:p14="http://schemas.microsoft.com/office/powerpoint/2010/main" val="4053552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C4EDB-CE56-4ADD-DF27-D945D6DDD0FC}"/>
              </a:ext>
            </a:extLst>
          </p:cNvPr>
          <p:cNvSpPr>
            <a:spLocks noGrp="1"/>
          </p:cNvSpPr>
          <p:nvPr>
            <p:ph type="title"/>
          </p:nvPr>
        </p:nvSpPr>
        <p:spPr/>
        <p:txBody>
          <a:bodyPr/>
          <a:lstStyle/>
          <a:p>
            <a:r>
              <a:rPr lang="en-US" dirty="0"/>
              <a:t>Create Linear Regression Model</a:t>
            </a:r>
          </a:p>
        </p:txBody>
      </p:sp>
      <p:pic>
        <p:nvPicPr>
          <p:cNvPr id="4" name="Picture 3">
            <a:extLst>
              <a:ext uri="{FF2B5EF4-FFF2-40B4-BE49-F238E27FC236}">
                <a16:creationId xmlns:a16="http://schemas.microsoft.com/office/drawing/2014/main" id="{31F6575B-E3D9-5480-665F-600FCC1963F7}"/>
              </a:ext>
            </a:extLst>
          </p:cNvPr>
          <p:cNvPicPr>
            <a:picLocks noChangeAspect="1"/>
          </p:cNvPicPr>
          <p:nvPr/>
        </p:nvPicPr>
        <p:blipFill>
          <a:blip r:embed="rId2"/>
          <a:stretch>
            <a:fillRect/>
          </a:stretch>
        </p:blipFill>
        <p:spPr>
          <a:xfrm>
            <a:off x="1824317" y="1940774"/>
            <a:ext cx="7866530" cy="4772713"/>
          </a:xfrm>
          <a:prstGeom prst="rect">
            <a:avLst/>
          </a:prstGeom>
        </p:spPr>
      </p:pic>
    </p:spTree>
    <p:extLst>
      <p:ext uri="{BB962C8B-B14F-4D97-AF65-F5344CB8AC3E}">
        <p14:creationId xmlns:p14="http://schemas.microsoft.com/office/powerpoint/2010/main" val="3142837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38D3D-FC4E-8934-2216-00F358F425F2}"/>
              </a:ext>
            </a:extLst>
          </p:cNvPr>
          <p:cNvSpPr>
            <a:spLocks noGrp="1"/>
          </p:cNvSpPr>
          <p:nvPr>
            <p:ph type="title"/>
          </p:nvPr>
        </p:nvSpPr>
        <p:spPr/>
        <p:txBody>
          <a:bodyPr/>
          <a:lstStyle/>
          <a:p>
            <a:r>
              <a:rPr lang="en-US" dirty="0"/>
              <a:t>What is a linear regression model ?</a:t>
            </a:r>
          </a:p>
        </p:txBody>
      </p:sp>
      <p:sp>
        <p:nvSpPr>
          <p:cNvPr id="3" name="Content Placeholder 2">
            <a:extLst>
              <a:ext uri="{FF2B5EF4-FFF2-40B4-BE49-F238E27FC236}">
                <a16:creationId xmlns:a16="http://schemas.microsoft.com/office/drawing/2014/main" id="{9F13A940-C157-2518-92CA-4AE4320C1704}"/>
              </a:ext>
            </a:extLst>
          </p:cNvPr>
          <p:cNvSpPr>
            <a:spLocks noGrp="1"/>
          </p:cNvSpPr>
          <p:nvPr>
            <p:ph idx="1"/>
          </p:nvPr>
        </p:nvSpPr>
        <p:spPr>
          <a:xfrm>
            <a:off x="687978" y="2246811"/>
            <a:ext cx="10284822" cy="4397829"/>
          </a:xfrm>
        </p:spPr>
        <p:txBody>
          <a:bodyPr>
            <a:normAutofit fontScale="77500" lnSpcReduction="20000"/>
          </a:bodyPr>
          <a:lstStyle/>
          <a:p>
            <a:pPr algn="l"/>
            <a:r>
              <a:rPr lang="en-IE" b="0" i="0" u="none" strike="noStrike" dirty="0">
                <a:solidFill>
                  <a:schemeClr val="tx1"/>
                </a:solidFill>
                <a:effectLst/>
                <a:latin typeface="Google Sans"/>
              </a:rPr>
              <a:t>Linear regression is a statistical method used to model the relationship between one or more independent variables and a dependent variable. It assumes that the relationship between the variables is linear, meaning that a change in one independent variable will result in a proportional change in the dependent variable.</a:t>
            </a:r>
          </a:p>
          <a:p>
            <a:pPr algn="l"/>
            <a:r>
              <a:rPr lang="en-IE" b="0" i="0" u="none" strike="noStrike" dirty="0">
                <a:solidFill>
                  <a:schemeClr val="tx1"/>
                </a:solidFill>
                <a:effectLst/>
                <a:latin typeface="Google Sans"/>
              </a:rPr>
              <a:t>Linear regression is a simple and versatile method that can be used to model a wide variety of data. It is one of the most commonly used statistical methods in machine learning.</a:t>
            </a:r>
          </a:p>
          <a:p>
            <a:pPr algn="l"/>
            <a:r>
              <a:rPr lang="en-IE" b="0" i="0" u="none" strike="noStrike" dirty="0">
                <a:solidFill>
                  <a:schemeClr val="tx1"/>
                </a:solidFill>
                <a:effectLst/>
                <a:latin typeface="Google Sans"/>
              </a:rPr>
              <a:t>The formula for linear regression is:</a:t>
            </a:r>
          </a:p>
          <a:p>
            <a:r>
              <a:rPr lang="en-IE" dirty="0">
                <a:solidFill>
                  <a:schemeClr val="tx1"/>
                </a:solidFill>
              </a:rPr>
              <a:t>y = mx + b </a:t>
            </a:r>
          </a:p>
          <a:p>
            <a:pPr lvl="1"/>
            <a:r>
              <a:rPr lang="en-IE" b="0" i="0" u="none" strike="noStrike" dirty="0">
                <a:solidFill>
                  <a:schemeClr val="tx1"/>
                </a:solidFill>
                <a:effectLst/>
                <a:latin typeface="Google Sans"/>
              </a:rPr>
              <a:t>where:</a:t>
            </a:r>
          </a:p>
          <a:p>
            <a:pPr lvl="1">
              <a:buFont typeface="Arial" panose="020B0604020202020204" pitchFamily="34" charset="0"/>
              <a:buChar char="•"/>
            </a:pPr>
            <a:r>
              <a:rPr lang="en-IE" b="0" i="0" u="none" strike="noStrike" dirty="0">
                <a:solidFill>
                  <a:schemeClr val="tx1"/>
                </a:solidFill>
                <a:effectLst/>
                <a:latin typeface="Google Sans"/>
              </a:rPr>
              <a:t>y is the dependent variable</a:t>
            </a:r>
          </a:p>
          <a:p>
            <a:pPr lvl="1">
              <a:buFont typeface="Arial" panose="020B0604020202020204" pitchFamily="34" charset="0"/>
              <a:buChar char="•"/>
            </a:pPr>
            <a:r>
              <a:rPr lang="en-IE" b="0" i="0" u="none" strike="noStrike" dirty="0">
                <a:solidFill>
                  <a:schemeClr val="tx1"/>
                </a:solidFill>
                <a:effectLst/>
                <a:latin typeface="Google Sans"/>
              </a:rPr>
              <a:t>x is the independent variable</a:t>
            </a:r>
          </a:p>
          <a:p>
            <a:pPr lvl="1">
              <a:buFont typeface="Arial" panose="020B0604020202020204" pitchFamily="34" charset="0"/>
              <a:buChar char="•"/>
            </a:pPr>
            <a:r>
              <a:rPr lang="en-IE" b="0" i="0" u="none" strike="noStrike" dirty="0">
                <a:solidFill>
                  <a:schemeClr val="tx1"/>
                </a:solidFill>
                <a:effectLst/>
                <a:latin typeface="Google Sans"/>
              </a:rPr>
              <a:t>m is the slope of the line</a:t>
            </a:r>
          </a:p>
          <a:p>
            <a:pPr lvl="1">
              <a:buFont typeface="Arial" panose="020B0604020202020204" pitchFamily="34" charset="0"/>
              <a:buChar char="•"/>
            </a:pPr>
            <a:r>
              <a:rPr lang="en-IE" b="0" i="0" u="none" strike="noStrike" dirty="0">
                <a:solidFill>
                  <a:schemeClr val="tx1"/>
                </a:solidFill>
                <a:effectLst/>
                <a:latin typeface="Google Sans"/>
              </a:rPr>
              <a:t>b is the y-intercept of the line</a:t>
            </a:r>
          </a:p>
          <a:p>
            <a:pPr algn="l"/>
            <a:r>
              <a:rPr lang="en-IE" b="0" i="0" u="none" strike="noStrike" dirty="0">
                <a:solidFill>
                  <a:schemeClr val="tx1"/>
                </a:solidFill>
                <a:effectLst/>
                <a:latin typeface="Google Sans"/>
              </a:rPr>
              <a:t>The slope of the line represents the change in the dependent variable for every one unit change in the independent variable. The y-intercept represents the value of the dependent variable when the independent variable is zero.</a:t>
            </a:r>
          </a:p>
          <a:p>
            <a:pPr algn="l"/>
            <a:r>
              <a:rPr lang="en-IE" b="0" i="0" u="none" strike="noStrike" dirty="0">
                <a:solidFill>
                  <a:schemeClr val="tx1"/>
                </a:solidFill>
                <a:effectLst/>
                <a:latin typeface="Google Sans"/>
              </a:rPr>
              <a:t>To fit a linear regression model to a dataset, we use a technique called least squares. Least squares involves finding the values of m and b that minimize the sum of the squared errors between the predicted values of the dependent variable and the actual values of the dependent variable.</a:t>
            </a:r>
          </a:p>
          <a:p>
            <a:pPr lvl="1">
              <a:buFont typeface="Arial" panose="020B0604020202020204" pitchFamily="34" charset="0"/>
              <a:buChar char="•"/>
            </a:pPr>
            <a:endParaRPr lang="en-IE" b="0" i="0" u="none" strike="noStrike" dirty="0">
              <a:solidFill>
                <a:schemeClr val="tx1"/>
              </a:solidFill>
              <a:effectLst/>
              <a:latin typeface="Google Sans"/>
            </a:endParaRPr>
          </a:p>
          <a:p>
            <a:endParaRPr lang="en-US" dirty="0"/>
          </a:p>
        </p:txBody>
      </p:sp>
    </p:spTree>
    <p:extLst>
      <p:ext uri="{BB962C8B-B14F-4D97-AF65-F5344CB8AC3E}">
        <p14:creationId xmlns:p14="http://schemas.microsoft.com/office/powerpoint/2010/main" val="4219998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DBC72-3C70-BEB0-66A9-9E91DC1A839F}"/>
              </a:ext>
            </a:extLst>
          </p:cNvPr>
          <p:cNvSpPr>
            <a:spLocks noGrp="1"/>
          </p:cNvSpPr>
          <p:nvPr>
            <p:ph type="title"/>
          </p:nvPr>
        </p:nvSpPr>
        <p:spPr/>
        <p:txBody>
          <a:bodyPr/>
          <a:lstStyle/>
          <a:p>
            <a:r>
              <a:rPr lang="en-US" dirty="0"/>
              <a:t>Create Support Vector Model</a:t>
            </a:r>
          </a:p>
        </p:txBody>
      </p:sp>
      <p:pic>
        <p:nvPicPr>
          <p:cNvPr id="4" name="Content Placeholder 3">
            <a:extLst>
              <a:ext uri="{FF2B5EF4-FFF2-40B4-BE49-F238E27FC236}">
                <a16:creationId xmlns:a16="http://schemas.microsoft.com/office/drawing/2014/main" id="{98611588-DAA3-5F2C-A3BA-0B526361FD04}"/>
              </a:ext>
            </a:extLst>
          </p:cNvPr>
          <p:cNvPicPr>
            <a:picLocks noGrp="1" noChangeAspect="1"/>
          </p:cNvPicPr>
          <p:nvPr>
            <p:ph idx="1"/>
          </p:nvPr>
        </p:nvPicPr>
        <p:blipFill>
          <a:blip r:embed="rId2"/>
          <a:stretch>
            <a:fillRect/>
          </a:stretch>
        </p:blipFill>
        <p:spPr>
          <a:xfrm>
            <a:off x="1548978" y="2754962"/>
            <a:ext cx="9402488" cy="2758332"/>
          </a:xfrm>
          <a:prstGeom prst="rect">
            <a:avLst/>
          </a:prstGeom>
        </p:spPr>
      </p:pic>
    </p:spTree>
    <p:extLst>
      <p:ext uri="{BB962C8B-B14F-4D97-AF65-F5344CB8AC3E}">
        <p14:creationId xmlns:p14="http://schemas.microsoft.com/office/powerpoint/2010/main" val="2746004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3088-39CE-8387-D32E-5FFA725C59E3}"/>
              </a:ext>
            </a:extLst>
          </p:cNvPr>
          <p:cNvSpPr>
            <a:spLocks noGrp="1"/>
          </p:cNvSpPr>
          <p:nvPr>
            <p:ph type="title"/>
          </p:nvPr>
        </p:nvSpPr>
        <p:spPr>
          <a:xfrm>
            <a:off x="1154953" y="973668"/>
            <a:ext cx="9861390" cy="706964"/>
          </a:xfrm>
        </p:spPr>
        <p:txBody>
          <a:bodyPr/>
          <a:lstStyle/>
          <a:p>
            <a:r>
              <a:rPr lang="en-US" dirty="0"/>
              <a:t>What is a Support Vector Regression Model</a:t>
            </a:r>
          </a:p>
        </p:txBody>
      </p:sp>
      <p:sp>
        <p:nvSpPr>
          <p:cNvPr id="3" name="Content Placeholder 2">
            <a:extLst>
              <a:ext uri="{FF2B5EF4-FFF2-40B4-BE49-F238E27FC236}">
                <a16:creationId xmlns:a16="http://schemas.microsoft.com/office/drawing/2014/main" id="{759BFBAF-6F35-8CF1-46E5-C69245888E5B}"/>
              </a:ext>
            </a:extLst>
          </p:cNvPr>
          <p:cNvSpPr>
            <a:spLocks noGrp="1"/>
          </p:cNvSpPr>
          <p:nvPr>
            <p:ph idx="1"/>
          </p:nvPr>
        </p:nvSpPr>
        <p:spPr>
          <a:xfrm>
            <a:off x="888274" y="2272937"/>
            <a:ext cx="9861390" cy="4328160"/>
          </a:xfrm>
        </p:spPr>
        <p:txBody>
          <a:bodyPr>
            <a:normAutofit fontScale="92500" lnSpcReduction="10000"/>
          </a:bodyPr>
          <a:lstStyle/>
          <a:p>
            <a:pPr algn="l"/>
            <a:r>
              <a:rPr lang="en-IE" b="0" i="0" u="none" strike="noStrike" dirty="0">
                <a:solidFill>
                  <a:schemeClr val="tx1"/>
                </a:solidFill>
                <a:effectLst/>
                <a:latin typeface="Google Sans"/>
              </a:rPr>
              <a:t>Support Vector Regression (SVR) is a powerful machine learning algorithm that can be used for regression tasks, particularly in scenarios where linear regression is not suitable. It is a supervised learning algorithm that aims to find a hyperplane that best fits the data points in a continuous space while minimizing the prediction error.</a:t>
            </a:r>
          </a:p>
          <a:p>
            <a:pPr algn="l"/>
            <a:r>
              <a:rPr lang="en-IE" b="0" i="0" u="none" strike="noStrike" dirty="0">
                <a:solidFill>
                  <a:schemeClr val="tx1"/>
                </a:solidFill>
                <a:effectLst/>
                <a:latin typeface="Google Sans"/>
              </a:rPr>
              <a:t>Key Characteristics of SVR:</a:t>
            </a:r>
          </a:p>
          <a:p>
            <a:pPr lvl="1">
              <a:buFont typeface="+mj-lt"/>
              <a:buAutoNum type="arabicPeriod"/>
            </a:pPr>
            <a:r>
              <a:rPr lang="en-IE" b="0" i="0" u="none" strike="noStrike" dirty="0">
                <a:solidFill>
                  <a:schemeClr val="tx1"/>
                </a:solidFill>
                <a:effectLst/>
                <a:highlight>
                  <a:srgbClr val="FFFF00"/>
                </a:highlight>
                <a:latin typeface="Google Sans"/>
              </a:rPr>
              <a:t>Non-linear relationships: </a:t>
            </a:r>
            <a:r>
              <a:rPr lang="en-IE" b="0" i="0" u="none" strike="noStrike" dirty="0">
                <a:solidFill>
                  <a:schemeClr val="tx1"/>
                </a:solidFill>
                <a:effectLst/>
                <a:latin typeface="Google Sans"/>
              </a:rPr>
              <a:t>SVR can handle non-linear relationships between the input variables and the target variable, unlike linear regression, which is limited to linear relationships.</a:t>
            </a:r>
          </a:p>
          <a:p>
            <a:pPr lvl="1">
              <a:buFont typeface="+mj-lt"/>
              <a:buAutoNum type="arabicPeriod"/>
            </a:pPr>
            <a:r>
              <a:rPr lang="en-IE" b="0" i="0" u="none" strike="noStrike" dirty="0">
                <a:solidFill>
                  <a:schemeClr val="tx1"/>
                </a:solidFill>
                <a:effectLst/>
                <a:highlight>
                  <a:srgbClr val="FFFF00"/>
                </a:highlight>
                <a:latin typeface="Google Sans"/>
              </a:rPr>
              <a:t>Robust to outliers: </a:t>
            </a:r>
            <a:r>
              <a:rPr lang="en-IE" b="0" i="0" u="none" strike="noStrike" dirty="0">
                <a:solidFill>
                  <a:schemeClr val="tx1"/>
                </a:solidFill>
                <a:effectLst/>
                <a:latin typeface="Google Sans"/>
              </a:rPr>
              <a:t>SVR is less sensitive to outliers compared to traditional regression algorithms, making it more robust to noisy data.</a:t>
            </a:r>
          </a:p>
          <a:p>
            <a:pPr lvl="1">
              <a:buFont typeface="+mj-lt"/>
              <a:buAutoNum type="arabicPeriod"/>
            </a:pPr>
            <a:r>
              <a:rPr lang="en-IE" b="0" i="0" u="none" strike="noStrike" dirty="0">
                <a:solidFill>
                  <a:schemeClr val="tx1"/>
                </a:solidFill>
                <a:effectLst/>
                <a:highlight>
                  <a:srgbClr val="FFFF00"/>
                </a:highlight>
                <a:latin typeface="Google Sans"/>
              </a:rPr>
              <a:t>Kernel functions: </a:t>
            </a:r>
            <a:r>
              <a:rPr lang="en-IE" b="0" i="0" u="none" strike="noStrike" dirty="0">
                <a:solidFill>
                  <a:schemeClr val="tx1"/>
                </a:solidFill>
                <a:effectLst/>
                <a:latin typeface="Google Sans"/>
              </a:rPr>
              <a:t>SVR employs kernel functions to map the input data into a high-dimensional feature space, allowing it to capture complex non-linear relationships.</a:t>
            </a:r>
          </a:p>
          <a:p>
            <a:pPr lvl="1">
              <a:buFont typeface="+mj-lt"/>
              <a:buAutoNum type="arabicPeriod"/>
            </a:pPr>
            <a:r>
              <a:rPr lang="en-IE" b="0" i="0" u="none" strike="noStrike" dirty="0">
                <a:solidFill>
                  <a:schemeClr val="tx1"/>
                </a:solidFill>
                <a:effectLst/>
                <a:highlight>
                  <a:srgbClr val="FFFF00"/>
                </a:highlight>
                <a:latin typeface="Google Sans"/>
              </a:rPr>
              <a:t>Margin maximization: </a:t>
            </a:r>
            <a:r>
              <a:rPr lang="en-IE" b="0" i="0" u="none" strike="noStrike" dirty="0">
                <a:solidFill>
                  <a:schemeClr val="tx1"/>
                </a:solidFill>
                <a:effectLst/>
                <a:latin typeface="Google Sans"/>
              </a:rPr>
              <a:t>SVR aims to maximize the margin between the hyperplane and the data points, ensuring that the most relevant support vectors define the hyperplane.</a:t>
            </a:r>
          </a:p>
          <a:p>
            <a:pPr lvl="1">
              <a:buFont typeface="+mj-lt"/>
              <a:buAutoNum type="arabicPeriod"/>
            </a:pPr>
            <a:r>
              <a:rPr lang="en-IE" b="0" i="0" u="none" strike="noStrike" dirty="0">
                <a:solidFill>
                  <a:schemeClr val="tx1"/>
                </a:solidFill>
                <a:effectLst/>
                <a:highlight>
                  <a:srgbClr val="FFFF00"/>
                </a:highlight>
                <a:latin typeface="Google Sans"/>
              </a:rPr>
              <a:t>Regularization parameter: </a:t>
            </a:r>
            <a:r>
              <a:rPr lang="en-IE" b="0" i="0" u="none" strike="noStrike" dirty="0">
                <a:solidFill>
                  <a:schemeClr val="tx1"/>
                </a:solidFill>
                <a:effectLst/>
                <a:latin typeface="Google Sans"/>
              </a:rPr>
              <a:t>SVR incorporates a regularization parameter to control the complexity of the hyperplane, preventing overfitting and improving generalization.</a:t>
            </a:r>
          </a:p>
          <a:p>
            <a:endParaRPr lang="en-US" dirty="0"/>
          </a:p>
        </p:txBody>
      </p:sp>
    </p:spTree>
    <p:extLst>
      <p:ext uri="{BB962C8B-B14F-4D97-AF65-F5344CB8AC3E}">
        <p14:creationId xmlns:p14="http://schemas.microsoft.com/office/powerpoint/2010/main" val="4220732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5DA2-A455-A1C1-693D-7CDC9D3729AF}"/>
              </a:ext>
            </a:extLst>
          </p:cNvPr>
          <p:cNvSpPr>
            <a:spLocks noGrp="1"/>
          </p:cNvSpPr>
          <p:nvPr>
            <p:ph type="title"/>
          </p:nvPr>
        </p:nvSpPr>
        <p:spPr>
          <a:xfrm>
            <a:off x="1154953" y="973668"/>
            <a:ext cx="10261984" cy="706964"/>
          </a:xfrm>
        </p:spPr>
        <p:txBody>
          <a:bodyPr/>
          <a:lstStyle/>
          <a:p>
            <a:r>
              <a:rPr lang="en-US" dirty="0"/>
              <a:t>Applications of Support Vector Regression </a:t>
            </a:r>
          </a:p>
        </p:txBody>
      </p:sp>
      <p:sp>
        <p:nvSpPr>
          <p:cNvPr id="3" name="Content Placeholder 2">
            <a:extLst>
              <a:ext uri="{FF2B5EF4-FFF2-40B4-BE49-F238E27FC236}">
                <a16:creationId xmlns:a16="http://schemas.microsoft.com/office/drawing/2014/main" id="{AD3C5221-5E3F-65BC-6B58-EA9B2A0717C4}"/>
              </a:ext>
            </a:extLst>
          </p:cNvPr>
          <p:cNvSpPr>
            <a:spLocks noGrp="1"/>
          </p:cNvSpPr>
          <p:nvPr>
            <p:ph idx="1"/>
          </p:nvPr>
        </p:nvSpPr>
        <p:spPr>
          <a:xfrm>
            <a:off x="574766" y="2264229"/>
            <a:ext cx="10493827" cy="4302034"/>
          </a:xfrm>
        </p:spPr>
        <p:txBody>
          <a:bodyPr>
            <a:normAutofit/>
          </a:bodyPr>
          <a:lstStyle/>
          <a:p>
            <a:pPr algn="l"/>
            <a:r>
              <a:rPr lang="en-IE" b="0" i="0" u="none" strike="noStrike" dirty="0">
                <a:solidFill>
                  <a:schemeClr val="tx1"/>
                </a:solidFill>
                <a:effectLst/>
                <a:latin typeface="Google Sans"/>
              </a:rPr>
              <a:t>Applications of SVR:</a:t>
            </a:r>
          </a:p>
          <a:p>
            <a:pPr algn="l">
              <a:buFont typeface="+mj-lt"/>
              <a:buAutoNum type="arabicPeriod"/>
            </a:pPr>
            <a:r>
              <a:rPr lang="en-IE" b="0" i="0" u="none" strike="noStrike" dirty="0">
                <a:solidFill>
                  <a:schemeClr val="tx1"/>
                </a:solidFill>
                <a:effectLst/>
                <a:highlight>
                  <a:srgbClr val="FFFF00"/>
                </a:highlight>
                <a:latin typeface="Google Sans"/>
              </a:rPr>
              <a:t>Financial forecasting:</a:t>
            </a:r>
            <a:r>
              <a:rPr lang="en-IE" b="0" i="0" u="none" strike="noStrike" dirty="0">
                <a:solidFill>
                  <a:schemeClr val="tx1"/>
                </a:solidFill>
                <a:effectLst/>
                <a:latin typeface="Google Sans"/>
              </a:rPr>
              <a:t> SVR can be used to predict stock prices, exchange rates, and other financial indicators based on historical data and market trends.</a:t>
            </a:r>
          </a:p>
          <a:p>
            <a:pPr algn="l">
              <a:buFont typeface="+mj-lt"/>
              <a:buAutoNum type="arabicPeriod"/>
            </a:pPr>
            <a:r>
              <a:rPr lang="en-IE" b="0" i="0" u="none" strike="noStrike" dirty="0">
                <a:solidFill>
                  <a:schemeClr val="tx1"/>
                </a:solidFill>
                <a:effectLst/>
                <a:highlight>
                  <a:srgbClr val="FFFF00"/>
                </a:highlight>
                <a:latin typeface="Google Sans"/>
              </a:rPr>
              <a:t>Risk assessment: </a:t>
            </a:r>
            <a:r>
              <a:rPr lang="en-IE" b="0" i="0" u="none" strike="noStrike" dirty="0">
                <a:solidFill>
                  <a:schemeClr val="tx1"/>
                </a:solidFill>
                <a:effectLst/>
                <a:latin typeface="Google Sans"/>
              </a:rPr>
              <a:t>SVR can be used to assess the risk of various events, such as credit defaults, insurance claims, and natural disasters.</a:t>
            </a:r>
          </a:p>
          <a:p>
            <a:pPr algn="l">
              <a:buFont typeface="+mj-lt"/>
              <a:buAutoNum type="arabicPeriod"/>
            </a:pPr>
            <a:r>
              <a:rPr lang="en-IE" b="0" i="0" u="none" strike="noStrike" dirty="0">
                <a:solidFill>
                  <a:schemeClr val="tx1"/>
                </a:solidFill>
                <a:effectLst/>
                <a:highlight>
                  <a:srgbClr val="FFFF00"/>
                </a:highlight>
                <a:latin typeface="Google Sans"/>
              </a:rPr>
              <a:t>Sales forecasting: </a:t>
            </a:r>
            <a:r>
              <a:rPr lang="en-IE" b="0" i="0" u="none" strike="noStrike" dirty="0">
                <a:solidFill>
                  <a:schemeClr val="tx1"/>
                </a:solidFill>
                <a:effectLst/>
                <a:latin typeface="Google Sans"/>
              </a:rPr>
              <a:t>SVR can be used to predict future sales based on historical sales data, marketing campaigns, and economic conditions.</a:t>
            </a:r>
          </a:p>
          <a:p>
            <a:pPr algn="l">
              <a:buFont typeface="+mj-lt"/>
              <a:buAutoNum type="arabicPeriod"/>
            </a:pPr>
            <a:r>
              <a:rPr lang="en-IE" b="0" i="0" u="none" strike="noStrike" dirty="0">
                <a:solidFill>
                  <a:schemeClr val="tx1"/>
                </a:solidFill>
                <a:effectLst/>
                <a:highlight>
                  <a:srgbClr val="FFFF00"/>
                </a:highlight>
                <a:latin typeface="Google Sans"/>
              </a:rPr>
              <a:t>Medical diagnosis: </a:t>
            </a:r>
            <a:r>
              <a:rPr lang="en-IE" b="0" i="0" u="none" strike="noStrike" dirty="0">
                <a:solidFill>
                  <a:schemeClr val="tx1"/>
                </a:solidFill>
                <a:effectLst/>
                <a:latin typeface="Google Sans"/>
              </a:rPr>
              <a:t>SVR can be used to assist in medical diagnosis by predicting patient outcomes, identifying disease patterns, and personalized treatment plans.</a:t>
            </a:r>
          </a:p>
          <a:p>
            <a:pPr algn="l">
              <a:buFont typeface="+mj-lt"/>
              <a:buAutoNum type="arabicPeriod"/>
            </a:pPr>
            <a:r>
              <a:rPr lang="en-IE" b="0" i="0" u="none" strike="noStrike" dirty="0">
                <a:solidFill>
                  <a:schemeClr val="tx1"/>
                </a:solidFill>
                <a:effectLst/>
                <a:highlight>
                  <a:srgbClr val="FFFF00"/>
                </a:highlight>
                <a:latin typeface="Google Sans"/>
              </a:rPr>
              <a:t>Anomaly detection: </a:t>
            </a:r>
            <a:r>
              <a:rPr lang="en-IE" b="0" i="0" u="none" strike="noStrike" dirty="0">
                <a:solidFill>
                  <a:schemeClr val="tx1"/>
                </a:solidFill>
                <a:effectLst/>
                <a:latin typeface="Google Sans"/>
              </a:rPr>
              <a:t>SVR can be used to detect anomalies in various datasets, such as sensor readings, network traffic, and financial transactions.</a:t>
            </a:r>
          </a:p>
          <a:p>
            <a:endParaRPr lang="en-US" dirty="0"/>
          </a:p>
        </p:txBody>
      </p:sp>
    </p:spTree>
    <p:extLst>
      <p:ext uri="{BB962C8B-B14F-4D97-AF65-F5344CB8AC3E}">
        <p14:creationId xmlns:p14="http://schemas.microsoft.com/office/powerpoint/2010/main" val="2884941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BC112-1BD8-7235-414A-2279A6EEC61B}"/>
              </a:ext>
            </a:extLst>
          </p:cNvPr>
          <p:cNvSpPr>
            <a:spLocks noGrp="1"/>
          </p:cNvSpPr>
          <p:nvPr>
            <p:ph type="title"/>
          </p:nvPr>
        </p:nvSpPr>
        <p:spPr/>
        <p:txBody>
          <a:bodyPr/>
          <a:lstStyle/>
          <a:p>
            <a:r>
              <a:rPr lang="en-US" dirty="0"/>
              <a:t>Create K Nearest </a:t>
            </a:r>
            <a:r>
              <a:rPr lang="en-US" dirty="0" err="1"/>
              <a:t>Neighbour</a:t>
            </a:r>
            <a:r>
              <a:rPr lang="en-US" dirty="0"/>
              <a:t> Model</a:t>
            </a:r>
          </a:p>
        </p:txBody>
      </p:sp>
      <p:pic>
        <p:nvPicPr>
          <p:cNvPr id="4" name="Picture 3">
            <a:extLst>
              <a:ext uri="{FF2B5EF4-FFF2-40B4-BE49-F238E27FC236}">
                <a16:creationId xmlns:a16="http://schemas.microsoft.com/office/drawing/2014/main" id="{981A36B1-5D8F-B9BA-80B2-7C36660356D4}"/>
              </a:ext>
            </a:extLst>
          </p:cNvPr>
          <p:cNvPicPr>
            <a:picLocks noChangeAspect="1"/>
          </p:cNvPicPr>
          <p:nvPr/>
        </p:nvPicPr>
        <p:blipFill>
          <a:blip r:embed="rId2"/>
          <a:stretch>
            <a:fillRect/>
          </a:stretch>
        </p:blipFill>
        <p:spPr>
          <a:xfrm>
            <a:off x="1230032" y="2282265"/>
            <a:ext cx="9186956" cy="3511156"/>
          </a:xfrm>
          <a:prstGeom prst="rect">
            <a:avLst/>
          </a:prstGeom>
        </p:spPr>
      </p:pic>
    </p:spTree>
    <p:extLst>
      <p:ext uri="{BB962C8B-B14F-4D97-AF65-F5344CB8AC3E}">
        <p14:creationId xmlns:p14="http://schemas.microsoft.com/office/powerpoint/2010/main" val="3727672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2C5C-038D-4897-3E70-0453031DC444}"/>
              </a:ext>
            </a:extLst>
          </p:cNvPr>
          <p:cNvSpPr>
            <a:spLocks noGrp="1"/>
          </p:cNvSpPr>
          <p:nvPr>
            <p:ph type="title"/>
          </p:nvPr>
        </p:nvSpPr>
        <p:spPr/>
        <p:txBody>
          <a:bodyPr/>
          <a:lstStyle/>
          <a:p>
            <a:r>
              <a:rPr lang="en-US" dirty="0"/>
              <a:t>What is a K-NN Model</a:t>
            </a:r>
          </a:p>
        </p:txBody>
      </p:sp>
      <p:sp>
        <p:nvSpPr>
          <p:cNvPr id="3" name="Content Placeholder 2">
            <a:extLst>
              <a:ext uri="{FF2B5EF4-FFF2-40B4-BE49-F238E27FC236}">
                <a16:creationId xmlns:a16="http://schemas.microsoft.com/office/drawing/2014/main" id="{7EDBCF75-0914-8987-82F0-A1E3E7E50B5F}"/>
              </a:ext>
            </a:extLst>
          </p:cNvPr>
          <p:cNvSpPr>
            <a:spLocks noGrp="1"/>
          </p:cNvSpPr>
          <p:nvPr>
            <p:ph idx="1"/>
          </p:nvPr>
        </p:nvSpPr>
        <p:spPr>
          <a:xfrm>
            <a:off x="975360" y="2368731"/>
            <a:ext cx="10032274" cy="4032069"/>
          </a:xfrm>
        </p:spPr>
        <p:txBody>
          <a:bodyPr>
            <a:normAutofit fontScale="92500" lnSpcReduction="10000"/>
          </a:bodyPr>
          <a:lstStyle/>
          <a:p>
            <a:pPr algn="l"/>
            <a:r>
              <a:rPr lang="en-IE" b="0" i="0" u="none" strike="noStrike" dirty="0">
                <a:solidFill>
                  <a:schemeClr val="tx1"/>
                </a:solidFill>
                <a:effectLst/>
                <a:latin typeface="Google Sans"/>
              </a:rPr>
              <a:t>The k-nearest </a:t>
            </a:r>
            <a:r>
              <a:rPr lang="en-IE" b="0" i="0" u="none" strike="noStrike" dirty="0" err="1">
                <a:solidFill>
                  <a:schemeClr val="tx1"/>
                </a:solidFill>
                <a:effectLst/>
                <a:latin typeface="Google Sans"/>
              </a:rPr>
              <a:t>neighbors</a:t>
            </a:r>
            <a:r>
              <a:rPr lang="en-IE" b="0" i="0" u="none" strike="noStrike" dirty="0">
                <a:solidFill>
                  <a:schemeClr val="tx1"/>
                </a:solidFill>
                <a:effectLst/>
                <a:latin typeface="Google Sans"/>
              </a:rPr>
              <a:t> (k-NN) algorithm is a non-parametric, instance-based learning algorithm used for both classification and regression tasks. It works by assigning the class or value of the most similar training example to a new data point. The "k" in k-NN refers to the number of nearest </a:t>
            </a:r>
            <a:r>
              <a:rPr lang="en-IE" b="0" i="0" u="none" strike="noStrike" dirty="0" err="1">
                <a:solidFill>
                  <a:schemeClr val="tx1"/>
                </a:solidFill>
                <a:effectLst/>
                <a:latin typeface="Google Sans"/>
              </a:rPr>
              <a:t>neighbors</a:t>
            </a:r>
            <a:r>
              <a:rPr lang="en-IE" b="0" i="0" u="none" strike="noStrike" dirty="0">
                <a:solidFill>
                  <a:schemeClr val="tx1"/>
                </a:solidFill>
                <a:effectLst/>
                <a:latin typeface="Google Sans"/>
              </a:rPr>
              <a:t> considered in the classification or regression process.</a:t>
            </a:r>
          </a:p>
          <a:p>
            <a:pPr algn="l"/>
            <a:r>
              <a:rPr lang="en-IE" b="0" i="0" u="none" strike="noStrike" dirty="0">
                <a:solidFill>
                  <a:schemeClr val="tx1"/>
                </a:solidFill>
                <a:effectLst/>
                <a:latin typeface="Google Sans"/>
              </a:rPr>
              <a:t>Key Characteristics of k-NN:</a:t>
            </a:r>
          </a:p>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Non-parametric: </a:t>
            </a:r>
            <a:r>
              <a:rPr lang="en-IE" b="0" i="0" u="none" strike="noStrike" dirty="0">
                <a:solidFill>
                  <a:schemeClr val="tx1"/>
                </a:solidFill>
                <a:effectLst/>
                <a:latin typeface="Google Sans"/>
              </a:rPr>
              <a:t>k-NN does not make any assumptions about the underlying data distribution, making it adaptable to various data types and relationships.</a:t>
            </a:r>
          </a:p>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Instance-based learning: </a:t>
            </a:r>
            <a:r>
              <a:rPr lang="en-IE" b="0" i="0" u="none" strike="noStrike" dirty="0">
                <a:solidFill>
                  <a:schemeClr val="tx1"/>
                </a:solidFill>
                <a:effectLst/>
                <a:latin typeface="Google Sans"/>
              </a:rPr>
              <a:t>k-NN classifies or predicts based on the similarity of the new data point to existing training examples, rather than relying on explicit parameter estimation.</a:t>
            </a:r>
          </a:p>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Lazy learning: </a:t>
            </a:r>
            <a:r>
              <a:rPr lang="en-IE" b="0" i="0" u="none" strike="noStrike" dirty="0">
                <a:solidFill>
                  <a:schemeClr val="tx1"/>
                </a:solidFill>
                <a:effectLst/>
                <a:latin typeface="Google Sans"/>
              </a:rPr>
              <a:t>k-NN defers the actual classification or prediction until a new data point arrives, making it adaptable to dynamic environments.</a:t>
            </a:r>
          </a:p>
          <a:p>
            <a:pPr algn="l">
              <a:buFont typeface="Arial" panose="020B0604020202020204" pitchFamily="34" charset="0"/>
              <a:buChar char="•"/>
            </a:pPr>
            <a:r>
              <a:rPr lang="en-IE" b="0" i="0" u="none" strike="noStrike" dirty="0">
                <a:solidFill>
                  <a:schemeClr val="tx1"/>
                </a:solidFill>
                <a:effectLst/>
                <a:highlight>
                  <a:srgbClr val="FFFF00"/>
                </a:highlight>
                <a:latin typeface="Google Sans"/>
              </a:rPr>
              <a:t>Versatility:</a:t>
            </a:r>
            <a:r>
              <a:rPr lang="en-IE" b="0" i="0" u="none" strike="noStrike" dirty="0">
                <a:solidFill>
                  <a:schemeClr val="tx1"/>
                </a:solidFill>
                <a:effectLst/>
                <a:latin typeface="Google Sans"/>
              </a:rPr>
              <a:t> k-NN can be used for both classification and regression tasks, making it a versatile algorithm for various machine learning applications.</a:t>
            </a:r>
          </a:p>
          <a:p>
            <a:endParaRPr lang="en-US" dirty="0"/>
          </a:p>
        </p:txBody>
      </p:sp>
    </p:spTree>
    <p:extLst>
      <p:ext uri="{BB962C8B-B14F-4D97-AF65-F5344CB8AC3E}">
        <p14:creationId xmlns:p14="http://schemas.microsoft.com/office/powerpoint/2010/main" val="250043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ACC9-449D-14EC-388E-324FCAD9A41A}"/>
              </a:ext>
            </a:extLst>
          </p:cNvPr>
          <p:cNvSpPr>
            <a:spLocks noGrp="1"/>
          </p:cNvSpPr>
          <p:nvPr>
            <p:ph type="title"/>
          </p:nvPr>
        </p:nvSpPr>
        <p:spPr/>
        <p:txBody>
          <a:bodyPr/>
          <a:lstStyle/>
          <a:p>
            <a:r>
              <a:rPr lang="en-US" dirty="0"/>
              <a:t>Create Random Forest Model</a:t>
            </a:r>
          </a:p>
        </p:txBody>
      </p:sp>
      <p:pic>
        <p:nvPicPr>
          <p:cNvPr id="4" name="Picture 3">
            <a:extLst>
              <a:ext uri="{FF2B5EF4-FFF2-40B4-BE49-F238E27FC236}">
                <a16:creationId xmlns:a16="http://schemas.microsoft.com/office/drawing/2014/main" id="{A93854B8-B07C-18F0-1551-5505B592DFB7}"/>
              </a:ext>
            </a:extLst>
          </p:cNvPr>
          <p:cNvPicPr>
            <a:picLocks noChangeAspect="1"/>
          </p:cNvPicPr>
          <p:nvPr/>
        </p:nvPicPr>
        <p:blipFill>
          <a:blip r:embed="rId2"/>
          <a:stretch>
            <a:fillRect/>
          </a:stretch>
        </p:blipFill>
        <p:spPr>
          <a:xfrm>
            <a:off x="1047376" y="2511206"/>
            <a:ext cx="9944898" cy="3082770"/>
          </a:xfrm>
          <a:prstGeom prst="rect">
            <a:avLst/>
          </a:prstGeom>
        </p:spPr>
      </p:pic>
    </p:spTree>
    <p:extLst>
      <p:ext uri="{BB962C8B-B14F-4D97-AF65-F5344CB8AC3E}">
        <p14:creationId xmlns:p14="http://schemas.microsoft.com/office/powerpoint/2010/main" val="3530949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D9E7D-E449-8858-23FA-EE3F2FCFDE28}"/>
              </a:ext>
            </a:extLst>
          </p:cNvPr>
          <p:cNvSpPr>
            <a:spLocks noGrp="1"/>
          </p:cNvSpPr>
          <p:nvPr>
            <p:ph type="title"/>
          </p:nvPr>
        </p:nvSpPr>
        <p:spPr/>
        <p:txBody>
          <a:bodyPr/>
          <a:lstStyle/>
          <a:p>
            <a:r>
              <a:rPr lang="en-US" dirty="0"/>
              <a:t>What is a Random Forest Model</a:t>
            </a:r>
          </a:p>
        </p:txBody>
      </p:sp>
      <p:sp>
        <p:nvSpPr>
          <p:cNvPr id="3" name="Content Placeholder 2">
            <a:extLst>
              <a:ext uri="{FF2B5EF4-FFF2-40B4-BE49-F238E27FC236}">
                <a16:creationId xmlns:a16="http://schemas.microsoft.com/office/drawing/2014/main" id="{96ABEA53-96F6-5BC0-9A43-D6ADE9A26DE1}"/>
              </a:ext>
            </a:extLst>
          </p:cNvPr>
          <p:cNvSpPr>
            <a:spLocks noGrp="1"/>
          </p:cNvSpPr>
          <p:nvPr>
            <p:ph idx="1"/>
          </p:nvPr>
        </p:nvSpPr>
        <p:spPr>
          <a:xfrm>
            <a:off x="870857" y="2316479"/>
            <a:ext cx="10450286" cy="4197531"/>
          </a:xfrm>
        </p:spPr>
        <p:txBody>
          <a:bodyPr>
            <a:normAutofit fontScale="92500" lnSpcReduction="10000"/>
          </a:bodyPr>
          <a:lstStyle/>
          <a:p>
            <a:pPr algn="l"/>
            <a:r>
              <a:rPr lang="en-IE" b="0" i="0" u="none" strike="noStrike" dirty="0">
                <a:solidFill>
                  <a:schemeClr val="tx1"/>
                </a:solidFill>
                <a:effectLst/>
                <a:latin typeface="Google Sans"/>
              </a:rPr>
              <a:t>A random forest is a versatile and powerful machine learning algorithm that combines multiple decision trees to create a more accurate and reliable model. It is a popular choice for both classification and regression tasks due to its ability to handle complex relationships, handle missing values, and reduce overfitting.</a:t>
            </a:r>
          </a:p>
          <a:p>
            <a:pPr algn="l"/>
            <a:r>
              <a:rPr lang="en-IE" b="0" i="0" u="none" strike="noStrike" dirty="0">
                <a:solidFill>
                  <a:schemeClr val="tx1"/>
                </a:solidFill>
                <a:effectLst/>
                <a:latin typeface="Google Sans"/>
              </a:rPr>
              <a:t>Key Characteristics of Random Forest:</a:t>
            </a:r>
          </a:p>
          <a:p>
            <a:pPr algn="l">
              <a:buFont typeface="+mj-lt"/>
              <a:buAutoNum type="arabicPeriod"/>
            </a:pPr>
            <a:r>
              <a:rPr lang="en-IE" b="0" i="0" u="none" strike="noStrike" dirty="0">
                <a:solidFill>
                  <a:schemeClr val="tx1"/>
                </a:solidFill>
                <a:effectLst/>
                <a:highlight>
                  <a:srgbClr val="FFFF00"/>
                </a:highlight>
                <a:latin typeface="Google Sans"/>
              </a:rPr>
              <a:t>Ensemble learning: </a:t>
            </a:r>
            <a:r>
              <a:rPr lang="en-IE" b="0" i="0" u="none" strike="noStrike" dirty="0">
                <a:solidFill>
                  <a:schemeClr val="tx1"/>
                </a:solidFill>
                <a:effectLst/>
                <a:latin typeface="Google Sans"/>
              </a:rPr>
              <a:t>Random forest combines multiple decision trees, reducing the variance and improving the overall predictive performance.</a:t>
            </a:r>
          </a:p>
          <a:p>
            <a:pPr algn="l">
              <a:buFont typeface="+mj-lt"/>
              <a:buAutoNum type="arabicPeriod"/>
            </a:pPr>
            <a:r>
              <a:rPr lang="en-IE" b="0" i="0" u="none" strike="noStrike" dirty="0">
                <a:solidFill>
                  <a:schemeClr val="tx1"/>
                </a:solidFill>
                <a:effectLst/>
                <a:highlight>
                  <a:srgbClr val="FFFF00"/>
                </a:highlight>
                <a:latin typeface="Google Sans"/>
              </a:rPr>
              <a:t>Bootstrap aggregation (bagging): </a:t>
            </a:r>
            <a:r>
              <a:rPr lang="en-IE" b="0" i="0" u="none" strike="noStrike" dirty="0">
                <a:solidFill>
                  <a:schemeClr val="tx1"/>
                </a:solidFill>
                <a:effectLst/>
                <a:latin typeface="Google Sans"/>
              </a:rPr>
              <a:t>Random forest trains each decision tree on a randomly sampled subset of the training data, introducing diversity and reducing overfitting.</a:t>
            </a:r>
          </a:p>
          <a:p>
            <a:pPr algn="l">
              <a:buFont typeface="+mj-lt"/>
              <a:buAutoNum type="arabicPeriod"/>
            </a:pPr>
            <a:r>
              <a:rPr lang="en-IE" b="0" i="0" u="none" strike="noStrike" dirty="0">
                <a:solidFill>
                  <a:schemeClr val="tx1"/>
                </a:solidFill>
                <a:effectLst/>
                <a:highlight>
                  <a:srgbClr val="FFFF00"/>
                </a:highlight>
                <a:latin typeface="Google Sans"/>
              </a:rPr>
              <a:t>Feature randomness: </a:t>
            </a:r>
            <a:r>
              <a:rPr lang="en-IE" b="0" i="0" u="none" strike="noStrike" dirty="0">
                <a:solidFill>
                  <a:schemeClr val="tx1"/>
                </a:solidFill>
                <a:effectLst/>
                <a:latin typeface="Google Sans"/>
              </a:rPr>
              <a:t>Random forest randomly selects a subset of features at each split of a decision tree, further reducing overfitting and improving generalization.</a:t>
            </a:r>
          </a:p>
          <a:p>
            <a:pPr algn="l">
              <a:buFont typeface="+mj-lt"/>
              <a:buAutoNum type="arabicPeriod"/>
            </a:pPr>
            <a:r>
              <a:rPr lang="en-IE" b="0" i="0" u="none" strike="noStrike" dirty="0">
                <a:solidFill>
                  <a:schemeClr val="tx1"/>
                </a:solidFill>
                <a:effectLst/>
                <a:highlight>
                  <a:srgbClr val="FFFF00"/>
                </a:highlight>
                <a:latin typeface="Google Sans"/>
              </a:rPr>
              <a:t>Non-parametric nature:</a:t>
            </a:r>
            <a:r>
              <a:rPr lang="en-IE" b="0" i="0" u="none" strike="noStrike" dirty="0">
                <a:solidFill>
                  <a:schemeClr val="tx1"/>
                </a:solidFill>
                <a:effectLst/>
                <a:latin typeface="Google Sans"/>
              </a:rPr>
              <a:t> Random forest does not make assumptions about the underlying data distribution, making it adaptable to various data types and relationships.</a:t>
            </a:r>
          </a:p>
          <a:p>
            <a:pPr algn="l">
              <a:buFont typeface="+mj-lt"/>
              <a:buAutoNum type="arabicPeriod"/>
            </a:pPr>
            <a:r>
              <a:rPr lang="en-IE" b="0" i="0" u="none" strike="noStrike" dirty="0">
                <a:solidFill>
                  <a:schemeClr val="tx1"/>
                </a:solidFill>
                <a:effectLst/>
                <a:highlight>
                  <a:srgbClr val="FFFF00"/>
                </a:highlight>
                <a:latin typeface="Google Sans"/>
              </a:rPr>
              <a:t>Robustness to outliers: </a:t>
            </a:r>
            <a:r>
              <a:rPr lang="en-IE" b="0" i="0" u="none" strike="noStrike" dirty="0">
                <a:solidFill>
                  <a:schemeClr val="tx1"/>
                </a:solidFill>
                <a:effectLst/>
                <a:latin typeface="Google Sans"/>
              </a:rPr>
              <a:t>Random forest is less sensitive to outliers compared to traditional decision trees, making it more robust to noisy data.</a:t>
            </a:r>
          </a:p>
          <a:p>
            <a:endParaRPr lang="en-US" dirty="0"/>
          </a:p>
        </p:txBody>
      </p:sp>
    </p:spTree>
    <p:extLst>
      <p:ext uri="{BB962C8B-B14F-4D97-AF65-F5344CB8AC3E}">
        <p14:creationId xmlns:p14="http://schemas.microsoft.com/office/powerpoint/2010/main" val="3413810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A357-6B7C-3F78-7149-5B91D26D8D21}"/>
              </a:ext>
            </a:extLst>
          </p:cNvPr>
          <p:cNvSpPr>
            <a:spLocks noGrp="1"/>
          </p:cNvSpPr>
          <p:nvPr>
            <p:ph type="title"/>
          </p:nvPr>
        </p:nvSpPr>
        <p:spPr/>
        <p:txBody>
          <a:bodyPr/>
          <a:lstStyle/>
          <a:p>
            <a:r>
              <a:rPr lang="en-US" dirty="0"/>
              <a:t>FILE &gt; OPEN &gt; GITHUB &gt; </a:t>
            </a:r>
          </a:p>
        </p:txBody>
      </p:sp>
      <p:sp>
        <p:nvSpPr>
          <p:cNvPr id="3" name="Content Placeholder 2">
            <a:extLst>
              <a:ext uri="{FF2B5EF4-FFF2-40B4-BE49-F238E27FC236}">
                <a16:creationId xmlns:a16="http://schemas.microsoft.com/office/drawing/2014/main" id="{282359F4-0290-A5C3-A6AE-85AC5B47232D}"/>
              </a:ext>
            </a:extLst>
          </p:cNvPr>
          <p:cNvSpPr>
            <a:spLocks noGrp="1"/>
          </p:cNvSpPr>
          <p:nvPr>
            <p:ph idx="1"/>
          </p:nvPr>
        </p:nvSpPr>
        <p:spPr/>
        <p:txBody>
          <a:bodyPr/>
          <a:lstStyle/>
          <a:p>
            <a:r>
              <a:rPr lang="en-US" dirty="0"/>
              <a:t>Got to top left hand side </a:t>
            </a:r>
          </a:p>
          <a:p>
            <a:r>
              <a:rPr lang="en-US" dirty="0"/>
              <a:t>Choose FILE – Open notebook – Go to GitHub Section</a:t>
            </a:r>
          </a:p>
          <a:p>
            <a:endParaRPr lang="en-US" dirty="0"/>
          </a:p>
          <a:p>
            <a:endParaRPr lang="en-US" dirty="0"/>
          </a:p>
        </p:txBody>
      </p:sp>
      <p:pic>
        <p:nvPicPr>
          <p:cNvPr id="4" name="Picture 3">
            <a:extLst>
              <a:ext uri="{FF2B5EF4-FFF2-40B4-BE49-F238E27FC236}">
                <a16:creationId xmlns:a16="http://schemas.microsoft.com/office/drawing/2014/main" id="{492F25F0-3916-AB62-962B-E852DFCAE2C9}"/>
              </a:ext>
            </a:extLst>
          </p:cNvPr>
          <p:cNvPicPr>
            <a:picLocks noChangeAspect="1"/>
          </p:cNvPicPr>
          <p:nvPr/>
        </p:nvPicPr>
        <p:blipFill>
          <a:blip r:embed="rId2"/>
          <a:stretch>
            <a:fillRect/>
          </a:stretch>
        </p:blipFill>
        <p:spPr>
          <a:xfrm>
            <a:off x="1813361" y="3450566"/>
            <a:ext cx="7772400" cy="3255778"/>
          </a:xfrm>
          <a:prstGeom prst="rect">
            <a:avLst/>
          </a:prstGeom>
        </p:spPr>
      </p:pic>
    </p:spTree>
    <p:extLst>
      <p:ext uri="{BB962C8B-B14F-4D97-AF65-F5344CB8AC3E}">
        <p14:creationId xmlns:p14="http://schemas.microsoft.com/office/powerpoint/2010/main" val="4163813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8A28B-F19C-5BE7-7EF4-BD3A01537046}"/>
              </a:ext>
            </a:extLst>
          </p:cNvPr>
          <p:cNvSpPr>
            <a:spLocks noGrp="1"/>
          </p:cNvSpPr>
          <p:nvPr>
            <p:ph type="title"/>
          </p:nvPr>
        </p:nvSpPr>
        <p:spPr/>
        <p:txBody>
          <a:bodyPr/>
          <a:lstStyle/>
          <a:p>
            <a:r>
              <a:rPr lang="en-US" dirty="0"/>
              <a:t>Create </a:t>
            </a:r>
            <a:r>
              <a:rPr lang="en-US" dirty="0" err="1"/>
              <a:t>XGBoost</a:t>
            </a:r>
            <a:r>
              <a:rPr lang="en-US" dirty="0"/>
              <a:t> Model</a:t>
            </a:r>
          </a:p>
        </p:txBody>
      </p:sp>
      <p:pic>
        <p:nvPicPr>
          <p:cNvPr id="4" name="Picture 3">
            <a:extLst>
              <a:ext uri="{FF2B5EF4-FFF2-40B4-BE49-F238E27FC236}">
                <a16:creationId xmlns:a16="http://schemas.microsoft.com/office/drawing/2014/main" id="{573B8BA2-72DD-AFDC-FB1D-E4032B8FA04A}"/>
              </a:ext>
            </a:extLst>
          </p:cNvPr>
          <p:cNvPicPr>
            <a:picLocks noChangeAspect="1"/>
          </p:cNvPicPr>
          <p:nvPr/>
        </p:nvPicPr>
        <p:blipFill>
          <a:blip r:embed="rId2"/>
          <a:stretch>
            <a:fillRect/>
          </a:stretch>
        </p:blipFill>
        <p:spPr>
          <a:xfrm>
            <a:off x="1365249" y="2449232"/>
            <a:ext cx="8477997" cy="3206530"/>
          </a:xfrm>
          <a:prstGeom prst="rect">
            <a:avLst/>
          </a:prstGeom>
        </p:spPr>
      </p:pic>
    </p:spTree>
    <p:extLst>
      <p:ext uri="{BB962C8B-B14F-4D97-AF65-F5344CB8AC3E}">
        <p14:creationId xmlns:p14="http://schemas.microsoft.com/office/powerpoint/2010/main" val="18978415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A0AF-B5F7-1D66-1F93-CC8D58F626FF}"/>
              </a:ext>
            </a:extLst>
          </p:cNvPr>
          <p:cNvSpPr>
            <a:spLocks noGrp="1"/>
          </p:cNvSpPr>
          <p:nvPr>
            <p:ph type="title"/>
          </p:nvPr>
        </p:nvSpPr>
        <p:spPr/>
        <p:txBody>
          <a:bodyPr/>
          <a:lstStyle/>
          <a:p>
            <a:r>
              <a:rPr lang="en-US" dirty="0"/>
              <a:t>What is an </a:t>
            </a:r>
            <a:r>
              <a:rPr lang="en-US" dirty="0" err="1"/>
              <a:t>XGBoost</a:t>
            </a:r>
            <a:r>
              <a:rPr lang="en-US" dirty="0"/>
              <a:t> Model</a:t>
            </a:r>
          </a:p>
        </p:txBody>
      </p:sp>
      <p:sp>
        <p:nvSpPr>
          <p:cNvPr id="3" name="Content Placeholder 2">
            <a:extLst>
              <a:ext uri="{FF2B5EF4-FFF2-40B4-BE49-F238E27FC236}">
                <a16:creationId xmlns:a16="http://schemas.microsoft.com/office/drawing/2014/main" id="{163FA726-CB0C-3C0B-BCD2-C292DFEDE89F}"/>
              </a:ext>
            </a:extLst>
          </p:cNvPr>
          <p:cNvSpPr>
            <a:spLocks noGrp="1"/>
          </p:cNvSpPr>
          <p:nvPr>
            <p:ph idx="1"/>
          </p:nvPr>
        </p:nvSpPr>
        <p:spPr>
          <a:xfrm>
            <a:off x="1062446" y="2351313"/>
            <a:ext cx="10528663" cy="4119155"/>
          </a:xfrm>
        </p:spPr>
        <p:txBody>
          <a:bodyPr>
            <a:normAutofit fontScale="92500" lnSpcReduction="20000"/>
          </a:bodyPr>
          <a:lstStyle/>
          <a:p>
            <a:pPr algn="l"/>
            <a:r>
              <a:rPr lang="en-IE" b="0" i="0" u="none" strike="noStrike" dirty="0" err="1">
                <a:solidFill>
                  <a:schemeClr val="tx1"/>
                </a:solidFill>
                <a:effectLst/>
                <a:latin typeface="Google Sans"/>
              </a:rPr>
              <a:t>XGBoost</a:t>
            </a:r>
            <a:r>
              <a:rPr lang="en-IE" b="0" i="0" u="none" strike="noStrike" dirty="0">
                <a:solidFill>
                  <a:schemeClr val="tx1"/>
                </a:solidFill>
                <a:effectLst/>
                <a:latin typeface="Google Sans"/>
              </a:rPr>
              <a:t> (</a:t>
            </a:r>
            <a:r>
              <a:rPr lang="en-IE" b="0" i="0" u="none" strike="noStrike" dirty="0" err="1">
                <a:solidFill>
                  <a:schemeClr val="tx1"/>
                </a:solidFill>
                <a:effectLst/>
                <a:latin typeface="Google Sans"/>
              </a:rPr>
              <a:t>eXtreme</a:t>
            </a:r>
            <a:r>
              <a:rPr lang="en-IE" b="0" i="0" u="none" strike="noStrike" dirty="0">
                <a:solidFill>
                  <a:schemeClr val="tx1"/>
                </a:solidFill>
                <a:effectLst/>
                <a:latin typeface="Google Sans"/>
              </a:rPr>
              <a:t> Gradient Boosting) is a powerful machine learning algorithm that has gained popularity in recent years due to its remarkable performance in both classification and regression tasks. It is a type of ensemble learning algorithm that combines multiple decision trees to improve the overall predictive accuracy and reduce overfitting.</a:t>
            </a:r>
          </a:p>
          <a:p>
            <a:pPr algn="l"/>
            <a:r>
              <a:rPr lang="en-IE" b="0" i="0" u="none" strike="noStrike" dirty="0">
                <a:solidFill>
                  <a:schemeClr val="tx1"/>
                </a:solidFill>
                <a:effectLst/>
                <a:latin typeface="Google Sans"/>
              </a:rPr>
              <a:t>Key Characteristics of </a:t>
            </a:r>
            <a:r>
              <a:rPr lang="en-IE" b="0" i="0" u="none" strike="noStrike" dirty="0" err="1">
                <a:solidFill>
                  <a:schemeClr val="tx1"/>
                </a:solidFill>
                <a:effectLst/>
                <a:latin typeface="Google Sans"/>
              </a:rPr>
              <a:t>XGBoost</a:t>
            </a:r>
            <a:r>
              <a:rPr lang="en-IE" b="0" i="0" u="none" strike="noStrike" dirty="0">
                <a:solidFill>
                  <a:schemeClr val="tx1"/>
                </a:solidFill>
                <a:effectLst/>
                <a:latin typeface="Google Sans"/>
              </a:rPr>
              <a:t>:</a:t>
            </a:r>
          </a:p>
          <a:p>
            <a:pPr algn="l">
              <a:buFont typeface="+mj-lt"/>
              <a:buAutoNum type="arabicPeriod"/>
            </a:pPr>
            <a:r>
              <a:rPr lang="en-IE" b="0" i="0" u="none" strike="noStrike" dirty="0">
                <a:solidFill>
                  <a:schemeClr val="tx1"/>
                </a:solidFill>
                <a:effectLst/>
                <a:highlight>
                  <a:srgbClr val="FFFF00"/>
                </a:highlight>
                <a:latin typeface="Google Sans"/>
              </a:rPr>
              <a:t>Gradient boosting: </a:t>
            </a:r>
            <a:r>
              <a:rPr lang="en-IE" b="0" i="0" u="none" strike="noStrike" dirty="0" err="1">
                <a:solidFill>
                  <a:schemeClr val="tx1"/>
                </a:solidFill>
                <a:effectLst/>
                <a:latin typeface="Google Sans"/>
              </a:rPr>
              <a:t>XGBoost</a:t>
            </a:r>
            <a:r>
              <a:rPr lang="en-IE" b="0" i="0" u="none" strike="noStrike" dirty="0">
                <a:solidFill>
                  <a:schemeClr val="tx1"/>
                </a:solidFill>
                <a:effectLst/>
                <a:latin typeface="Google Sans"/>
              </a:rPr>
              <a:t> utilizes gradient boosting, an iterative process of adding new decision trees that focus on the most challenging areas of the data, gradually improving the model's performance.</a:t>
            </a:r>
          </a:p>
          <a:p>
            <a:pPr algn="l">
              <a:buFont typeface="+mj-lt"/>
              <a:buAutoNum type="arabicPeriod"/>
            </a:pPr>
            <a:r>
              <a:rPr lang="en-IE" b="0" i="0" u="none" strike="noStrike" dirty="0">
                <a:solidFill>
                  <a:schemeClr val="tx1"/>
                </a:solidFill>
                <a:effectLst/>
                <a:highlight>
                  <a:srgbClr val="FFFF00"/>
                </a:highlight>
                <a:latin typeface="Google Sans"/>
              </a:rPr>
              <a:t>Regularization: </a:t>
            </a:r>
            <a:r>
              <a:rPr lang="en-IE" b="0" i="0" u="none" strike="noStrike" dirty="0" err="1">
                <a:solidFill>
                  <a:schemeClr val="tx1"/>
                </a:solidFill>
                <a:effectLst/>
                <a:latin typeface="Google Sans"/>
              </a:rPr>
              <a:t>XGBoost</a:t>
            </a:r>
            <a:r>
              <a:rPr lang="en-IE" b="0" i="0" u="none" strike="noStrike" dirty="0">
                <a:solidFill>
                  <a:schemeClr val="tx1"/>
                </a:solidFill>
                <a:effectLst/>
                <a:latin typeface="Google Sans"/>
              </a:rPr>
              <a:t> incorporates regularization techniques, such as shrinkage and L1/L2 regularization, to prevent overfitting and improve generalization ability.</a:t>
            </a:r>
          </a:p>
          <a:p>
            <a:pPr algn="l">
              <a:buFont typeface="+mj-lt"/>
              <a:buAutoNum type="arabicPeriod"/>
            </a:pPr>
            <a:r>
              <a:rPr lang="en-IE" b="0" i="0" u="none" strike="noStrike" dirty="0">
                <a:solidFill>
                  <a:schemeClr val="tx1"/>
                </a:solidFill>
                <a:effectLst/>
                <a:highlight>
                  <a:srgbClr val="FFFF00"/>
                </a:highlight>
                <a:latin typeface="Google Sans"/>
              </a:rPr>
              <a:t>Sparsity awareness: </a:t>
            </a:r>
            <a:r>
              <a:rPr lang="en-IE" b="0" i="0" u="none" strike="noStrike" dirty="0" err="1">
                <a:solidFill>
                  <a:schemeClr val="tx1"/>
                </a:solidFill>
                <a:effectLst/>
                <a:highlight>
                  <a:srgbClr val="FFFF00"/>
                </a:highlight>
                <a:latin typeface="Google Sans"/>
              </a:rPr>
              <a:t>XGBoost</a:t>
            </a:r>
            <a:r>
              <a:rPr lang="en-IE" b="0" i="0" u="none" strike="noStrike" dirty="0">
                <a:solidFill>
                  <a:schemeClr val="tx1"/>
                </a:solidFill>
                <a:effectLst/>
                <a:highlight>
                  <a:srgbClr val="FFFF00"/>
                </a:highlight>
                <a:latin typeface="Google Sans"/>
              </a:rPr>
              <a:t> </a:t>
            </a:r>
            <a:r>
              <a:rPr lang="en-IE" b="0" i="0" u="none" strike="noStrike" dirty="0">
                <a:solidFill>
                  <a:schemeClr val="tx1"/>
                </a:solidFill>
                <a:effectLst/>
                <a:latin typeface="Google Sans"/>
              </a:rPr>
              <a:t>is designed to handle sparse data efficiently, making it suitable for datasets with a large number of features and relatively few instances.</a:t>
            </a:r>
          </a:p>
          <a:p>
            <a:pPr algn="l">
              <a:buFont typeface="+mj-lt"/>
              <a:buAutoNum type="arabicPeriod"/>
            </a:pPr>
            <a:r>
              <a:rPr lang="en-IE" b="0" i="0" u="none" strike="noStrike" dirty="0">
                <a:solidFill>
                  <a:schemeClr val="tx1"/>
                </a:solidFill>
                <a:effectLst/>
                <a:highlight>
                  <a:srgbClr val="FFFF00"/>
                </a:highlight>
                <a:latin typeface="Google Sans"/>
              </a:rPr>
              <a:t>Scalability:</a:t>
            </a:r>
            <a:r>
              <a:rPr lang="en-IE" b="0" i="0" u="none" strike="noStrike" dirty="0">
                <a:solidFill>
                  <a:schemeClr val="tx1"/>
                </a:solidFill>
                <a:effectLst/>
                <a:latin typeface="Google Sans"/>
              </a:rPr>
              <a:t> </a:t>
            </a:r>
            <a:r>
              <a:rPr lang="en-IE" b="0" i="0" u="none" strike="noStrike" dirty="0" err="1">
                <a:solidFill>
                  <a:schemeClr val="tx1"/>
                </a:solidFill>
                <a:effectLst/>
                <a:latin typeface="Google Sans"/>
              </a:rPr>
              <a:t>XGBoost</a:t>
            </a:r>
            <a:r>
              <a:rPr lang="en-IE" b="0" i="0" u="none" strike="noStrike" dirty="0">
                <a:solidFill>
                  <a:schemeClr val="tx1"/>
                </a:solidFill>
                <a:effectLst/>
                <a:latin typeface="Google Sans"/>
              </a:rPr>
              <a:t> can be efficiently parallelized and distributed, making it scalable to large datasets and high-performance computing environments.</a:t>
            </a:r>
          </a:p>
          <a:p>
            <a:pPr algn="l">
              <a:buFont typeface="+mj-lt"/>
              <a:buAutoNum type="arabicPeriod"/>
            </a:pPr>
            <a:r>
              <a:rPr lang="en-IE" b="0" i="0" u="none" strike="noStrike" dirty="0">
                <a:solidFill>
                  <a:schemeClr val="tx1"/>
                </a:solidFill>
                <a:effectLst/>
                <a:highlight>
                  <a:srgbClr val="FFFF00"/>
                </a:highlight>
                <a:latin typeface="Google Sans"/>
              </a:rPr>
              <a:t>Performance optimization: </a:t>
            </a:r>
            <a:r>
              <a:rPr lang="en-IE" b="0" i="0" u="none" strike="noStrike" dirty="0" err="1">
                <a:solidFill>
                  <a:schemeClr val="tx1"/>
                </a:solidFill>
                <a:effectLst/>
                <a:latin typeface="Google Sans"/>
              </a:rPr>
              <a:t>XGBoost</a:t>
            </a:r>
            <a:r>
              <a:rPr lang="en-IE" b="0" i="0" u="none" strike="noStrike" dirty="0">
                <a:solidFill>
                  <a:schemeClr val="tx1"/>
                </a:solidFill>
                <a:effectLst/>
                <a:latin typeface="Google Sans"/>
              </a:rPr>
              <a:t> is designed for speed and efficiency, utilizing various techniques such as column sampling and cache optimization to reduce training time.</a:t>
            </a:r>
          </a:p>
          <a:p>
            <a:endParaRPr lang="en-US" dirty="0"/>
          </a:p>
        </p:txBody>
      </p:sp>
    </p:spTree>
    <p:extLst>
      <p:ext uri="{BB962C8B-B14F-4D97-AF65-F5344CB8AC3E}">
        <p14:creationId xmlns:p14="http://schemas.microsoft.com/office/powerpoint/2010/main" val="154715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0ED2-EF8B-07F8-70DF-F3197C3D4C2E}"/>
              </a:ext>
            </a:extLst>
          </p:cNvPr>
          <p:cNvSpPr>
            <a:spLocks noGrp="1"/>
          </p:cNvSpPr>
          <p:nvPr>
            <p:ph type="title"/>
          </p:nvPr>
        </p:nvSpPr>
        <p:spPr/>
        <p:txBody>
          <a:bodyPr/>
          <a:lstStyle/>
          <a:p>
            <a:r>
              <a:rPr lang="en-US" dirty="0"/>
              <a:t>Measuring the Models</a:t>
            </a:r>
          </a:p>
        </p:txBody>
      </p:sp>
      <p:pic>
        <p:nvPicPr>
          <p:cNvPr id="5" name="Picture 4">
            <a:extLst>
              <a:ext uri="{FF2B5EF4-FFF2-40B4-BE49-F238E27FC236}">
                <a16:creationId xmlns:a16="http://schemas.microsoft.com/office/drawing/2014/main" id="{33863B10-908A-AAD2-6EBE-1DE77FDF81C7}"/>
              </a:ext>
            </a:extLst>
          </p:cNvPr>
          <p:cNvPicPr>
            <a:picLocks noChangeAspect="1"/>
          </p:cNvPicPr>
          <p:nvPr/>
        </p:nvPicPr>
        <p:blipFill>
          <a:blip r:embed="rId2"/>
          <a:stretch>
            <a:fillRect/>
          </a:stretch>
        </p:blipFill>
        <p:spPr>
          <a:xfrm>
            <a:off x="1987084" y="1910998"/>
            <a:ext cx="7929282" cy="4761792"/>
          </a:xfrm>
          <a:prstGeom prst="rect">
            <a:avLst/>
          </a:prstGeom>
        </p:spPr>
      </p:pic>
    </p:spTree>
    <p:extLst>
      <p:ext uri="{BB962C8B-B14F-4D97-AF65-F5344CB8AC3E}">
        <p14:creationId xmlns:p14="http://schemas.microsoft.com/office/powerpoint/2010/main" val="148828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A08B-2DBB-2BE6-EC9A-EC2154EF853B}"/>
              </a:ext>
            </a:extLst>
          </p:cNvPr>
          <p:cNvSpPr>
            <a:spLocks noGrp="1"/>
          </p:cNvSpPr>
          <p:nvPr>
            <p:ph type="title"/>
          </p:nvPr>
        </p:nvSpPr>
        <p:spPr/>
        <p:txBody>
          <a:bodyPr/>
          <a:lstStyle/>
          <a:p>
            <a:r>
              <a:rPr lang="en-US" dirty="0"/>
              <a:t>Measuring the Models</a:t>
            </a:r>
          </a:p>
        </p:txBody>
      </p:sp>
      <p:pic>
        <p:nvPicPr>
          <p:cNvPr id="4" name="Content Placeholder 3">
            <a:extLst>
              <a:ext uri="{FF2B5EF4-FFF2-40B4-BE49-F238E27FC236}">
                <a16:creationId xmlns:a16="http://schemas.microsoft.com/office/drawing/2014/main" id="{9712EF3E-8101-EA65-BB1F-DDE0B3F51CC2}"/>
              </a:ext>
            </a:extLst>
          </p:cNvPr>
          <p:cNvPicPr>
            <a:picLocks noGrp="1" noChangeAspect="1"/>
          </p:cNvPicPr>
          <p:nvPr>
            <p:ph idx="1"/>
          </p:nvPr>
        </p:nvPicPr>
        <p:blipFill>
          <a:blip r:embed="rId2"/>
          <a:stretch>
            <a:fillRect/>
          </a:stretch>
        </p:blipFill>
        <p:spPr>
          <a:xfrm>
            <a:off x="887832" y="3012141"/>
            <a:ext cx="10652149" cy="2411506"/>
          </a:xfrm>
          <a:prstGeom prst="rect">
            <a:avLst/>
          </a:prstGeom>
        </p:spPr>
      </p:pic>
    </p:spTree>
    <p:extLst>
      <p:ext uri="{BB962C8B-B14F-4D97-AF65-F5344CB8AC3E}">
        <p14:creationId xmlns:p14="http://schemas.microsoft.com/office/powerpoint/2010/main" val="2864536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5C887-1419-451D-73C3-AEB714B812BB}"/>
              </a:ext>
            </a:extLst>
          </p:cNvPr>
          <p:cNvSpPr>
            <a:spLocks noGrp="1"/>
          </p:cNvSpPr>
          <p:nvPr>
            <p:ph type="title"/>
          </p:nvPr>
        </p:nvSpPr>
        <p:spPr/>
        <p:txBody>
          <a:bodyPr/>
          <a:lstStyle/>
          <a:p>
            <a:r>
              <a:rPr lang="en-US" dirty="0"/>
              <a:t>A real sample prediction</a:t>
            </a:r>
          </a:p>
        </p:txBody>
      </p:sp>
      <p:pic>
        <p:nvPicPr>
          <p:cNvPr id="4" name="Picture 3">
            <a:extLst>
              <a:ext uri="{FF2B5EF4-FFF2-40B4-BE49-F238E27FC236}">
                <a16:creationId xmlns:a16="http://schemas.microsoft.com/office/drawing/2014/main" id="{AD9838E9-3DC8-29EB-7002-0244FCC60A53}"/>
              </a:ext>
            </a:extLst>
          </p:cNvPr>
          <p:cNvPicPr>
            <a:picLocks noChangeAspect="1"/>
          </p:cNvPicPr>
          <p:nvPr/>
        </p:nvPicPr>
        <p:blipFill>
          <a:blip r:embed="rId2"/>
          <a:stretch>
            <a:fillRect/>
          </a:stretch>
        </p:blipFill>
        <p:spPr>
          <a:xfrm>
            <a:off x="1806388" y="2044917"/>
            <a:ext cx="7772400" cy="4722470"/>
          </a:xfrm>
          <a:prstGeom prst="rect">
            <a:avLst/>
          </a:prstGeom>
        </p:spPr>
      </p:pic>
    </p:spTree>
    <p:extLst>
      <p:ext uri="{BB962C8B-B14F-4D97-AF65-F5344CB8AC3E}">
        <p14:creationId xmlns:p14="http://schemas.microsoft.com/office/powerpoint/2010/main" val="1591889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56DB-C8DD-ED2B-8F8C-1EC44BE33425}"/>
              </a:ext>
            </a:extLst>
          </p:cNvPr>
          <p:cNvSpPr>
            <a:spLocks noGrp="1"/>
          </p:cNvSpPr>
          <p:nvPr>
            <p:ph type="title"/>
          </p:nvPr>
        </p:nvSpPr>
        <p:spPr/>
        <p:txBody>
          <a:bodyPr/>
          <a:lstStyle/>
          <a:p>
            <a:r>
              <a:rPr lang="en-US" dirty="0"/>
              <a:t>A real sample prediction</a:t>
            </a:r>
          </a:p>
        </p:txBody>
      </p:sp>
      <p:pic>
        <p:nvPicPr>
          <p:cNvPr id="4" name="Content Placeholder 3">
            <a:extLst>
              <a:ext uri="{FF2B5EF4-FFF2-40B4-BE49-F238E27FC236}">
                <a16:creationId xmlns:a16="http://schemas.microsoft.com/office/drawing/2014/main" id="{52D142F2-41AD-9E5A-9B21-A62449DC90CB}"/>
              </a:ext>
            </a:extLst>
          </p:cNvPr>
          <p:cNvPicPr>
            <a:picLocks noGrp="1" noChangeAspect="1"/>
          </p:cNvPicPr>
          <p:nvPr>
            <p:ph idx="1"/>
          </p:nvPr>
        </p:nvPicPr>
        <p:blipFill>
          <a:blip r:embed="rId2"/>
          <a:stretch>
            <a:fillRect/>
          </a:stretch>
        </p:blipFill>
        <p:spPr>
          <a:xfrm>
            <a:off x="940547" y="2644907"/>
            <a:ext cx="10833554" cy="3567635"/>
          </a:xfrm>
          <a:prstGeom prst="rect">
            <a:avLst/>
          </a:prstGeom>
        </p:spPr>
      </p:pic>
    </p:spTree>
    <p:extLst>
      <p:ext uri="{BB962C8B-B14F-4D97-AF65-F5344CB8AC3E}">
        <p14:creationId xmlns:p14="http://schemas.microsoft.com/office/powerpoint/2010/main" val="2228513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B3F34-46EE-A3E5-C20B-3B88F63CD3F5}"/>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86A217FA-A169-421D-00C1-DE461C738DA3}"/>
              </a:ext>
            </a:extLst>
          </p:cNvPr>
          <p:cNvSpPr>
            <a:spLocks noGrp="1"/>
          </p:cNvSpPr>
          <p:nvPr>
            <p:ph idx="1"/>
          </p:nvPr>
        </p:nvSpPr>
        <p:spPr>
          <a:xfrm>
            <a:off x="1154955" y="2603500"/>
            <a:ext cx="9809136" cy="3518626"/>
          </a:xfrm>
        </p:spPr>
        <p:txBody>
          <a:bodyPr/>
          <a:lstStyle/>
          <a:p>
            <a:r>
              <a:rPr lang="en-US" dirty="0"/>
              <a:t>Study the provided code and complete the following task:</a:t>
            </a:r>
          </a:p>
          <a:p>
            <a:pPr lvl="1"/>
            <a:r>
              <a:rPr lang="en-US" dirty="0"/>
              <a:t>Identify why Linear Regression Model is failing to accurately predict for the provided sample</a:t>
            </a:r>
          </a:p>
          <a:p>
            <a:pPr lvl="1"/>
            <a:r>
              <a:rPr lang="en-US" dirty="0"/>
              <a:t>Determine why </a:t>
            </a:r>
            <a:r>
              <a:rPr lang="en-US" dirty="0" err="1"/>
              <a:t>XGBoost</a:t>
            </a:r>
            <a:r>
              <a:rPr lang="en-US" dirty="0"/>
              <a:t> Model also fails but by a smaller margin</a:t>
            </a:r>
          </a:p>
          <a:p>
            <a:r>
              <a:rPr lang="en-US" dirty="0"/>
              <a:t>Suggestions:</a:t>
            </a:r>
          </a:p>
          <a:p>
            <a:pPr lvl="1"/>
            <a:r>
              <a:rPr lang="en-US" dirty="0"/>
              <a:t>Check for outlier data values</a:t>
            </a:r>
          </a:p>
          <a:p>
            <a:pPr lvl="1"/>
            <a:r>
              <a:rPr lang="en-US" dirty="0"/>
              <a:t>Maybe try different features as input to the model fitting process.</a:t>
            </a:r>
          </a:p>
          <a:p>
            <a:pPr lvl="1"/>
            <a:endParaRPr lang="en-US" dirty="0"/>
          </a:p>
        </p:txBody>
      </p:sp>
    </p:spTree>
    <p:extLst>
      <p:ext uri="{BB962C8B-B14F-4D97-AF65-F5344CB8AC3E}">
        <p14:creationId xmlns:p14="http://schemas.microsoft.com/office/powerpoint/2010/main" val="528792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34FB-B49B-4419-EA67-9BE136AE6DC0}"/>
              </a:ext>
            </a:extLst>
          </p:cNvPr>
          <p:cNvSpPr>
            <a:spLocks noGrp="1"/>
          </p:cNvSpPr>
          <p:nvPr>
            <p:ph type="title"/>
          </p:nvPr>
        </p:nvSpPr>
        <p:spPr/>
        <p:txBody>
          <a:bodyPr/>
          <a:lstStyle/>
          <a:p>
            <a:r>
              <a:rPr lang="en-US" dirty="0"/>
              <a:t>Compare predictions with actual data</a:t>
            </a:r>
          </a:p>
        </p:txBody>
      </p:sp>
      <p:pic>
        <p:nvPicPr>
          <p:cNvPr id="4" name="Content Placeholder 3">
            <a:extLst>
              <a:ext uri="{FF2B5EF4-FFF2-40B4-BE49-F238E27FC236}">
                <a16:creationId xmlns:a16="http://schemas.microsoft.com/office/drawing/2014/main" id="{F05CBC89-8FC3-DD0F-D712-30F2FBB8A279}"/>
              </a:ext>
            </a:extLst>
          </p:cNvPr>
          <p:cNvPicPr>
            <a:picLocks noGrp="1" noChangeAspect="1"/>
          </p:cNvPicPr>
          <p:nvPr>
            <p:ph idx="1"/>
          </p:nvPr>
        </p:nvPicPr>
        <p:blipFill>
          <a:blip r:embed="rId2"/>
          <a:stretch>
            <a:fillRect/>
          </a:stretch>
        </p:blipFill>
        <p:spPr>
          <a:xfrm>
            <a:off x="1006330" y="2464021"/>
            <a:ext cx="10179339" cy="3793344"/>
          </a:xfrm>
          <a:prstGeom prst="rect">
            <a:avLst/>
          </a:prstGeom>
        </p:spPr>
      </p:pic>
    </p:spTree>
    <p:extLst>
      <p:ext uri="{BB962C8B-B14F-4D97-AF65-F5344CB8AC3E}">
        <p14:creationId xmlns:p14="http://schemas.microsoft.com/office/powerpoint/2010/main" val="3025141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yellow figures and a red figure on the other side">
            <a:extLst>
              <a:ext uri="{FF2B5EF4-FFF2-40B4-BE49-F238E27FC236}">
                <a16:creationId xmlns:a16="http://schemas.microsoft.com/office/drawing/2014/main" id="{B0245A52-77E2-A880-ABFF-51F5FD96A03B}"/>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E62DE19-1AFE-77E6-9B9B-C2E00CFAEA6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IE" b="1" dirty="0">
                <a:solidFill>
                  <a:schemeClr val="bg1"/>
                </a:solidFill>
              </a:rPr>
              <a:t>demo of K-Means clustering</a:t>
            </a:r>
          </a:p>
        </p:txBody>
      </p:sp>
      <p:sp>
        <p:nvSpPr>
          <p:cNvPr id="3" name="Content Placeholder 2">
            <a:extLst>
              <a:ext uri="{FF2B5EF4-FFF2-40B4-BE49-F238E27FC236}">
                <a16:creationId xmlns:a16="http://schemas.microsoft.com/office/drawing/2014/main" id="{8C90C343-FF17-41E1-BAF3-81DDF769FB85}"/>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a:solidFill>
                  <a:schemeClr val="bg1"/>
                </a:solidFill>
              </a:rPr>
              <a:t>Classification or Regression Demo?</a:t>
            </a:r>
          </a:p>
        </p:txBody>
      </p:sp>
    </p:spTree>
    <p:extLst>
      <p:ext uri="{BB962C8B-B14F-4D97-AF65-F5344CB8AC3E}">
        <p14:creationId xmlns:p14="http://schemas.microsoft.com/office/powerpoint/2010/main" val="422923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A825-C9C0-B485-8591-37603088E15C}"/>
              </a:ext>
            </a:extLst>
          </p:cNvPr>
          <p:cNvSpPr>
            <a:spLocks noGrp="1"/>
          </p:cNvSpPr>
          <p:nvPr>
            <p:ph type="title"/>
          </p:nvPr>
        </p:nvSpPr>
        <p:spPr>
          <a:xfrm>
            <a:off x="621792" y="1161288"/>
            <a:ext cx="3602736" cy="4526280"/>
          </a:xfrm>
        </p:spPr>
        <p:txBody>
          <a:bodyPr>
            <a:normAutofit/>
          </a:bodyPr>
          <a:lstStyle/>
          <a:p>
            <a:r>
              <a:rPr lang="en-US" dirty="0"/>
              <a:t>DEMO 1- Identify Handwritten Digits</a:t>
            </a:r>
          </a:p>
        </p:txBody>
      </p:sp>
      <p:graphicFrame>
        <p:nvGraphicFramePr>
          <p:cNvPr id="5" name="Content Placeholder 2">
            <a:extLst>
              <a:ext uri="{FF2B5EF4-FFF2-40B4-BE49-F238E27FC236}">
                <a16:creationId xmlns:a16="http://schemas.microsoft.com/office/drawing/2014/main" id="{FDDC53F7-5CFD-3071-6B57-24E18DA1EAB6}"/>
              </a:ext>
            </a:extLst>
          </p:cNvPr>
          <p:cNvGraphicFramePr>
            <a:graphicFrameLocks noGrp="1"/>
          </p:cNvGraphicFramePr>
          <p:nvPr>
            <p:ph idx="1"/>
            <p:extLst>
              <p:ext uri="{D42A27DB-BD31-4B8C-83A1-F6EECF244321}">
                <p14:modId xmlns:p14="http://schemas.microsoft.com/office/powerpoint/2010/main" val="115582540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5517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EEEFE-C1F9-E137-BE1A-86708E492FE9}"/>
              </a:ext>
            </a:extLst>
          </p:cNvPr>
          <p:cNvSpPr>
            <a:spLocks noGrp="1"/>
          </p:cNvSpPr>
          <p:nvPr>
            <p:ph type="title"/>
          </p:nvPr>
        </p:nvSpPr>
        <p:spPr/>
        <p:txBody>
          <a:bodyPr/>
          <a:lstStyle/>
          <a:p>
            <a:r>
              <a:rPr lang="en-US" dirty="0"/>
              <a:t>FIND LAB FILE AND OPEN THE FILE</a:t>
            </a:r>
          </a:p>
        </p:txBody>
      </p:sp>
      <p:sp>
        <p:nvSpPr>
          <p:cNvPr id="3" name="Content Placeholder 2">
            <a:extLst>
              <a:ext uri="{FF2B5EF4-FFF2-40B4-BE49-F238E27FC236}">
                <a16:creationId xmlns:a16="http://schemas.microsoft.com/office/drawing/2014/main" id="{788DD800-FF76-2F3A-C5E0-188FC55CECFA}"/>
              </a:ext>
            </a:extLst>
          </p:cNvPr>
          <p:cNvSpPr>
            <a:spLocks noGrp="1"/>
          </p:cNvSpPr>
          <p:nvPr>
            <p:ph idx="1"/>
          </p:nvPr>
        </p:nvSpPr>
        <p:spPr/>
        <p:txBody>
          <a:bodyPr/>
          <a:lstStyle/>
          <a:p>
            <a:r>
              <a:rPr lang="en-US" dirty="0"/>
              <a:t>Type ‘</a:t>
            </a:r>
            <a:r>
              <a:rPr lang="en-US" dirty="0" err="1"/>
              <a:t>bhrionn</a:t>
            </a:r>
            <a:r>
              <a:rPr lang="en-US" dirty="0"/>
              <a:t>’  to see </a:t>
            </a:r>
            <a:r>
              <a:rPr lang="en-US" dirty="0" err="1">
                <a:highlight>
                  <a:srgbClr val="FFFF00"/>
                </a:highlight>
              </a:rPr>
              <a:t>bhrionn</a:t>
            </a:r>
            <a:r>
              <a:rPr lang="en-US" dirty="0">
                <a:highlight>
                  <a:srgbClr val="FFFF00"/>
                </a:highlight>
              </a:rPr>
              <a:t>/CORVINUS-AI</a:t>
            </a:r>
          </a:p>
          <a:p>
            <a:r>
              <a:rPr lang="en-US" dirty="0"/>
              <a:t>Select File ‘</a:t>
            </a:r>
            <a:r>
              <a:rPr lang="en-US" dirty="0" err="1"/>
              <a:t>CaliforniaHousingDataNotebook</a:t>
            </a:r>
            <a:r>
              <a:rPr lang="en-US" dirty="0"/>
              <a:t>’</a:t>
            </a:r>
          </a:p>
          <a:p>
            <a:pPr marL="0" indent="0">
              <a:buNone/>
            </a:pPr>
            <a:r>
              <a:rPr lang="en-US" dirty="0"/>
              <a:t>  … open the lab file pasting the following URL in :  </a:t>
            </a:r>
          </a:p>
          <a:p>
            <a:pPr marL="0" indent="0">
              <a:buNone/>
            </a:pPr>
            <a:r>
              <a:rPr lang="en-US" dirty="0"/>
              <a:t>OR PASTE IN THE URL:</a:t>
            </a:r>
          </a:p>
          <a:p>
            <a:r>
              <a:rPr lang="en-US" dirty="0"/>
              <a:t>https://</a:t>
            </a:r>
            <a:r>
              <a:rPr lang="en-US" dirty="0" err="1"/>
              <a:t>github.com</a:t>
            </a:r>
            <a:r>
              <a:rPr lang="en-US" dirty="0"/>
              <a:t>/</a:t>
            </a:r>
            <a:r>
              <a:rPr lang="en-US" dirty="0" err="1"/>
              <a:t>bhrionn</a:t>
            </a:r>
            <a:r>
              <a:rPr lang="en-US" dirty="0"/>
              <a:t>/CORVINUS-AI/blob/main/</a:t>
            </a:r>
            <a:r>
              <a:rPr lang="en-US" dirty="0" err="1"/>
              <a:t>CaliforniaHousingDataNotebook.ipynb</a:t>
            </a:r>
            <a:endParaRPr lang="en-US" dirty="0"/>
          </a:p>
          <a:p>
            <a:endParaRPr lang="en-US" dirty="0"/>
          </a:p>
        </p:txBody>
      </p:sp>
    </p:spTree>
    <p:extLst>
      <p:ext uri="{BB962C8B-B14F-4D97-AF65-F5344CB8AC3E}">
        <p14:creationId xmlns:p14="http://schemas.microsoft.com/office/powerpoint/2010/main" val="35955287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AC6F-F680-687D-2586-E145BEB23FD7}"/>
              </a:ext>
            </a:extLst>
          </p:cNvPr>
          <p:cNvSpPr>
            <a:spLocks noGrp="1"/>
          </p:cNvSpPr>
          <p:nvPr>
            <p:ph type="title"/>
          </p:nvPr>
        </p:nvSpPr>
        <p:spPr>
          <a:xfrm>
            <a:off x="371094" y="1161288"/>
            <a:ext cx="3438144" cy="1239012"/>
          </a:xfrm>
        </p:spPr>
        <p:txBody>
          <a:bodyPr anchor="ctr">
            <a:normAutofit/>
          </a:bodyPr>
          <a:lstStyle/>
          <a:p>
            <a:r>
              <a:rPr lang="en-US" sz="2800" dirty="0"/>
              <a:t>Load Data</a:t>
            </a:r>
          </a:p>
        </p:txBody>
      </p:sp>
      <p:sp>
        <p:nvSpPr>
          <p:cNvPr id="3" name="Content Placeholder 2">
            <a:extLst>
              <a:ext uri="{FF2B5EF4-FFF2-40B4-BE49-F238E27FC236}">
                <a16:creationId xmlns:a16="http://schemas.microsoft.com/office/drawing/2014/main" id="{F03E531C-A503-3867-7F01-2708ED6F41D0}"/>
              </a:ext>
            </a:extLst>
          </p:cNvPr>
          <p:cNvSpPr>
            <a:spLocks noGrp="1"/>
          </p:cNvSpPr>
          <p:nvPr>
            <p:ph idx="1"/>
          </p:nvPr>
        </p:nvSpPr>
        <p:spPr>
          <a:xfrm>
            <a:off x="371094" y="2718054"/>
            <a:ext cx="3438906" cy="3207258"/>
          </a:xfrm>
        </p:spPr>
        <p:txBody>
          <a:bodyPr anchor="t">
            <a:normAutofit/>
          </a:bodyPr>
          <a:lstStyle/>
          <a:p>
            <a:r>
              <a:rPr lang="en-IE" sz="1700" b="0" i="0" u="none" strike="noStrike">
                <a:effectLst/>
                <a:latin typeface="-apple-system"/>
              </a:rPr>
              <a:t>First load  the </a:t>
            </a:r>
            <a:r>
              <a:rPr lang="en-IE" sz="1700"/>
              <a:t>digits</a:t>
            </a:r>
            <a:r>
              <a:rPr lang="en-IE" sz="1700" b="0" i="0" u="none" strike="noStrike">
                <a:effectLst/>
                <a:latin typeface="-apple-system"/>
              </a:rPr>
              <a:t> dataset.</a:t>
            </a:r>
          </a:p>
          <a:p>
            <a:r>
              <a:rPr lang="en-IE" sz="1700">
                <a:latin typeface="-apple-system"/>
              </a:rPr>
              <a:t>D</a:t>
            </a:r>
            <a:r>
              <a:rPr lang="en-IE" sz="1700" b="0" i="0" u="none" strike="noStrike">
                <a:effectLst/>
                <a:latin typeface="-apple-system"/>
              </a:rPr>
              <a:t>ataset contains handwritten digits from 0 to 9. </a:t>
            </a:r>
          </a:p>
          <a:p>
            <a:r>
              <a:rPr lang="en-IE" sz="1700" b="0" i="0" u="none" strike="noStrike">
                <a:effectLst/>
                <a:latin typeface="-apple-system"/>
              </a:rPr>
              <a:t> Clustering</a:t>
            </a:r>
            <a:r>
              <a:rPr lang="en-IE" sz="1700">
                <a:latin typeface="-apple-system"/>
              </a:rPr>
              <a:t> - </a:t>
            </a:r>
            <a:r>
              <a:rPr lang="en-IE" sz="1700" b="0" i="0" u="none" strike="noStrike">
                <a:effectLst/>
                <a:latin typeface="-apple-system"/>
              </a:rPr>
              <a:t>group images such that the handwritten digits are the same.</a:t>
            </a:r>
            <a:endParaRPr lang="en-US" sz="1700"/>
          </a:p>
        </p:txBody>
      </p:sp>
      <p:pic>
        <p:nvPicPr>
          <p:cNvPr id="4" name="Picture 3">
            <a:extLst>
              <a:ext uri="{FF2B5EF4-FFF2-40B4-BE49-F238E27FC236}">
                <a16:creationId xmlns:a16="http://schemas.microsoft.com/office/drawing/2014/main" id="{D528D095-F25C-A2EA-A4EF-789B59B7E4A3}"/>
              </a:ext>
            </a:extLst>
          </p:cNvPr>
          <p:cNvPicPr>
            <a:picLocks noChangeAspect="1"/>
          </p:cNvPicPr>
          <p:nvPr/>
        </p:nvPicPr>
        <p:blipFill>
          <a:blip r:embed="rId2"/>
          <a:stretch>
            <a:fillRect/>
          </a:stretch>
        </p:blipFill>
        <p:spPr>
          <a:xfrm>
            <a:off x="4901184" y="2648652"/>
            <a:ext cx="6922008" cy="1661280"/>
          </a:xfrm>
          <a:prstGeom prst="rect">
            <a:avLst/>
          </a:prstGeom>
        </p:spPr>
      </p:pic>
    </p:spTree>
    <p:extLst>
      <p:ext uri="{BB962C8B-B14F-4D97-AF65-F5344CB8AC3E}">
        <p14:creationId xmlns:p14="http://schemas.microsoft.com/office/powerpoint/2010/main" val="3507448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8BB33-86A0-59AF-B026-D4E4AA2DC96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View the data </a:t>
            </a:r>
          </a:p>
        </p:txBody>
      </p:sp>
      <p:pic>
        <p:nvPicPr>
          <p:cNvPr id="4" name="Picture 3">
            <a:extLst>
              <a:ext uri="{FF2B5EF4-FFF2-40B4-BE49-F238E27FC236}">
                <a16:creationId xmlns:a16="http://schemas.microsoft.com/office/drawing/2014/main" id="{6A31F17E-4B6E-4373-248C-3ED7153FE2DA}"/>
              </a:ext>
            </a:extLst>
          </p:cNvPr>
          <p:cNvPicPr>
            <a:picLocks noChangeAspect="1"/>
          </p:cNvPicPr>
          <p:nvPr/>
        </p:nvPicPr>
        <p:blipFill>
          <a:blip r:embed="rId2"/>
          <a:stretch>
            <a:fillRect/>
          </a:stretch>
        </p:blipFill>
        <p:spPr>
          <a:xfrm>
            <a:off x="4864608" y="1076957"/>
            <a:ext cx="6846363" cy="4552831"/>
          </a:xfrm>
          <a:prstGeom prst="rect">
            <a:avLst/>
          </a:prstGeom>
        </p:spPr>
      </p:pic>
    </p:spTree>
    <p:extLst>
      <p:ext uri="{BB962C8B-B14F-4D97-AF65-F5344CB8AC3E}">
        <p14:creationId xmlns:p14="http://schemas.microsoft.com/office/powerpoint/2010/main" val="2561476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8CF7-D63A-CE04-7EFC-128332FE1240}"/>
              </a:ext>
            </a:extLst>
          </p:cNvPr>
          <p:cNvSpPr>
            <a:spLocks noGrp="1"/>
          </p:cNvSpPr>
          <p:nvPr>
            <p:ph type="title"/>
          </p:nvPr>
        </p:nvSpPr>
        <p:spPr/>
        <p:txBody>
          <a:bodyPr>
            <a:normAutofit/>
          </a:bodyPr>
          <a:lstStyle/>
          <a:p>
            <a:r>
              <a:rPr lang="en-US" dirty="0"/>
              <a:t>Define evaluation benchmark</a:t>
            </a:r>
          </a:p>
        </p:txBody>
      </p:sp>
      <p:pic>
        <p:nvPicPr>
          <p:cNvPr id="4" name="Picture 3">
            <a:extLst>
              <a:ext uri="{FF2B5EF4-FFF2-40B4-BE49-F238E27FC236}">
                <a16:creationId xmlns:a16="http://schemas.microsoft.com/office/drawing/2014/main" id="{99E9A483-6529-5439-F3EE-928A111030B4}"/>
              </a:ext>
            </a:extLst>
          </p:cNvPr>
          <p:cNvPicPr>
            <a:picLocks noChangeAspect="1"/>
          </p:cNvPicPr>
          <p:nvPr/>
        </p:nvPicPr>
        <p:blipFill>
          <a:blip r:embed="rId2"/>
          <a:stretch>
            <a:fillRect/>
          </a:stretch>
        </p:blipFill>
        <p:spPr>
          <a:xfrm>
            <a:off x="605481" y="2256140"/>
            <a:ext cx="10168128" cy="4551258"/>
          </a:xfrm>
          <a:prstGeom prst="rect">
            <a:avLst/>
          </a:prstGeom>
        </p:spPr>
      </p:pic>
    </p:spTree>
    <p:extLst>
      <p:ext uri="{BB962C8B-B14F-4D97-AF65-F5344CB8AC3E}">
        <p14:creationId xmlns:p14="http://schemas.microsoft.com/office/powerpoint/2010/main" val="18220163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F40A-7CE4-5E6A-3E21-FFB01105388A}"/>
              </a:ext>
            </a:extLst>
          </p:cNvPr>
          <p:cNvSpPr>
            <a:spLocks noGrp="1"/>
          </p:cNvSpPr>
          <p:nvPr>
            <p:ph type="title"/>
          </p:nvPr>
        </p:nvSpPr>
        <p:spPr/>
        <p:txBody>
          <a:bodyPr/>
          <a:lstStyle/>
          <a:p>
            <a:r>
              <a:rPr lang="en-US" dirty="0"/>
              <a:t>K_MEANS</a:t>
            </a:r>
            <a:br>
              <a:rPr lang="en-US" dirty="0"/>
            </a:br>
            <a:r>
              <a:rPr lang="en-US" dirty="0"/>
              <a:t>Function</a:t>
            </a:r>
          </a:p>
        </p:txBody>
      </p:sp>
      <p:sp>
        <p:nvSpPr>
          <p:cNvPr id="5" name="Picture Placeholder 4">
            <a:extLst>
              <a:ext uri="{FF2B5EF4-FFF2-40B4-BE49-F238E27FC236}">
                <a16:creationId xmlns:a16="http://schemas.microsoft.com/office/drawing/2014/main" id="{99826F4D-7736-7091-26C3-417346B62681}"/>
              </a:ext>
            </a:extLst>
          </p:cNvPr>
          <p:cNvSpPr>
            <a:spLocks noGrp="1"/>
          </p:cNvSpPr>
          <p:nvPr>
            <p:ph type="pic" idx="1"/>
          </p:nvPr>
        </p:nvSpPr>
        <p:spPr/>
        <p:txBody>
          <a:bodyPr/>
          <a:lstStyle/>
          <a:p>
            <a:endParaRPr lang="en-US"/>
          </a:p>
        </p:txBody>
      </p:sp>
      <p:sp>
        <p:nvSpPr>
          <p:cNvPr id="6" name="Text Placeholder 5">
            <a:extLst>
              <a:ext uri="{FF2B5EF4-FFF2-40B4-BE49-F238E27FC236}">
                <a16:creationId xmlns:a16="http://schemas.microsoft.com/office/drawing/2014/main" id="{632A9423-2AE0-9538-3554-296262D402DD}"/>
              </a:ext>
            </a:extLst>
          </p:cNvPr>
          <p:cNvSpPr>
            <a:spLocks noGrp="1"/>
          </p:cNvSpPr>
          <p:nvPr>
            <p:ph type="body" sz="half" idx="2"/>
          </p:nvPr>
        </p:nvSpPr>
        <p:spPr/>
        <p:txBody>
          <a:bodyPr/>
          <a:lstStyle/>
          <a:p>
            <a:r>
              <a:rPr lang="en-US" dirty="0"/>
              <a:t>Function code for evaluation benchmark</a:t>
            </a:r>
          </a:p>
        </p:txBody>
      </p:sp>
      <p:pic>
        <p:nvPicPr>
          <p:cNvPr id="4" name="Picture 3">
            <a:extLst>
              <a:ext uri="{FF2B5EF4-FFF2-40B4-BE49-F238E27FC236}">
                <a16:creationId xmlns:a16="http://schemas.microsoft.com/office/drawing/2014/main" id="{FDDB6CF6-366C-0C5E-0E46-0418E38EE33B}"/>
              </a:ext>
            </a:extLst>
          </p:cNvPr>
          <p:cNvPicPr>
            <a:picLocks noChangeAspect="1"/>
          </p:cNvPicPr>
          <p:nvPr/>
        </p:nvPicPr>
        <p:blipFill>
          <a:blip r:embed="rId2"/>
          <a:stretch>
            <a:fillRect/>
          </a:stretch>
        </p:blipFill>
        <p:spPr>
          <a:xfrm>
            <a:off x="4965192" y="1071397"/>
            <a:ext cx="6729984" cy="4824935"/>
          </a:xfrm>
          <a:prstGeom prst="rect">
            <a:avLst/>
          </a:prstGeom>
        </p:spPr>
      </p:pic>
    </p:spTree>
    <p:extLst>
      <p:ext uri="{BB962C8B-B14F-4D97-AF65-F5344CB8AC3E}">
        <p14:creationId xmlns:p14="http://schemas.microsoft.com/office/powerpoint/2010/main" val="2540503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E17A-13DE-96B3-0981-AFA7746438D9}"/>
              </a:ext>
            </a:extLst>
          </p:cNvPr>
          <p:cNvSpPr>
            <a:spLocks noGrp="1"/>
          </p:cNvSpPr>
          <p:nvPr>
            <p:ph type="title"/>
          </p:nvPr>
        </p:nvSpPr>
        <p:spPr/>
        <p:txBody>
          <a:bodyPr/>
          <a:lstStyle/>
          <a:p>
            <a:r>
              <a:rPr lang="en-US" dirty="0"/>
              <a:t>Run the benchmark </a:t>
            </a:r>
          </a:p>
        </p:txBody>
      </p:sp>
      <p:pic>
        <p:nvPicPr>
          <p:cNvPr id="4" name="Picture 3">
            <a:extLst>
              <a:ext uri="{FF2B5EF4-FFF2-40B4-BE49-F238E27FC236}">
                <a16:creationId xmlns:a16="http://schemas.microsoft.com/office/drawing/2014/main" id="{79B7BBDA-E408-A65B-915E-25E09F0DDC66}"/>
              </a:ext>
            </a:extLst>
          </p:cNvPr>
          <p:cNvPicPr>
            <a:picLocks noChangeAspect="1"/>
          </p:cNvPicPr>
          <p:nvPr/>
        </p:nvPicPr>
        <p:blipFill>
          <a:blip r:embed="rId2"/>
          <a:stretch>
            <a:fillRect/>
          </a:stretch>
        </p:blipFill>
        <p:spPr>
          <a:xfrm>
            <a:off x="393356" y="2121398"/>
            <a:ext cx="10418806" cy="4665136"/>
          </a:xfrm>
          <a:prstGeom prst="rect">
            <a:avLst/>
          </a:prstGeom>
        </p:spPr>
      </p:pic>
    </p:spTree>
    <p:extLst>
      <p:ext uri="{BB962C8B-B14F-4D97-AF65-F5344CB8AC3E}">
        <p14:creationId xmlns:p14="http://schemas.microsoft.com/office/powerpoint/2010/main" val="782319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11E3-18D1-BA04-B7FB-0E063187EB82}"/>
              </a:ext>
            </a:extLst>
          </p:cNvPr>
          <p:cNvSpPr>
            <a:spLocks noGrp="1"/>
          </p:cNvSpPr>
          <p:nvPr>
            <p:ph type="title"/>
          </p:nvPr>
        </p:nvSpPr>
        <p:spPr/>
        <p:txBody>
          <a:bodyPr/>
          <a:lstStyle/>
          <a:p>
            <a:r>
              <a:rPr lang="en-US" dirty="0"/>
              <a:t>Visualize Results </a:t>
            </a:r>
          </a:p>
        </p:txBody>
      </p:sp>
      <p:pic>
        <p:nvPicPr>
          <p:cNvPr id="4" name="Picture 3">
            <a:extLst>
              <a:ext uri="{FF2B5EF4-FFF2-40B4-BE49-F238E27FC236}">
                <a16:creationId xmlns:a16="http://schemas.microsoft.com/office/drawing/2014/main" id="{C1CD625E-8ECE-7119-85B8-CF6391976C9A}"/>
              </a:ext>
            </a:extLst>
          </p:cNvPr>
          <p:cNvPicPr>
            <a:picLocks noChangeAspect="1"/>
          </p:cNvPicPr>
          <p:nvPr/>
        </p:nvPicPr>
        <p:blipFill>
          <a:blip r:embed="rId2"/>
          <a:stretch>
            <a:fillRect/>
          </a:stretch>
        </p:blipFill>
        <p:spPr>
          <a:xfrm>
            <a:off x="591065" y="2188253"/>
            <a:ext cx="8145162" cy="4542914"/>
          </a:xfrm>
          <a:prstGeom prst="rect">
            <a:avLst/>
          </a:prstGeom>
        </p:spPr>
      </p:pic>
    </p:spTree>
    <p:extLst>
      <p:ext uri="{BB962C8B-B14F-4D97-AF65-F5344CB8AC3E}">
        <p14:creationId xmlns:p14="http://schemas.microsoft.com/office/powerpoint/2010/main" val="3706973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4BD1-ABF3-BA14-9DC6-97A7896B125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solidFill>
                  <a:schemeClr val="tx1"/>
                </a:solidFill>
              </a:rPr>
              <a:t>Visualize Results</a:t>
            </a:r>
          </a:p>
        </p:txBody>
      </p:sp>
      <p:pic>
        <p:nvPicPr>
          <p:cNvPr id="4" name="Picture 3">
            <a:extLst>
              <a:ext uri="{FF2B5EF4-FFF2-40B4-BE49-F238E27FC236}">
                <a16:creationId xmlns:a16="http://schemas.microsoft.com/office/drawing/2014/main" id="{50EA88F0-EEB1-B85D-FA25-221D45E90B6C}"/>
              </a:ext>
            </a:extLst>
          </p:cNvPr>
          <p:cNvPicPr>
            <a:picLocks noChangeAspect="1"/>
          </p:cNvPicPr>
          <p:nvPr/>
        </p:nvPicPr>
        <p:blipFill>
          <a:blip r:embed="rId2"/>
          <a:stretch>
            <a:fillRect/>
          </a:stretch>
        </p:blipFill>
        <p:spPr>
          <a:xfrm>
            <a:off x="6016988" y="625683"/>
            <a:ext cx="4541603" cy="5455380"/>
          </a:xfrm>
          <a:prstGeom prst="rect">
            <a:avLst/>
          </a:prstGeom>
        </p:spPr>
      </p:pic>
    </p:spTree>
    <p:extLst>
      <p:ext uri="{BB962C8B-B14F-4D97-AF65-F5344CB8AC3E}">
        <p14:creationId xmlns:p14="http://schemas.microsoft.com/office/powerpoint/2010/main" val="24108037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7BA2DCA-C792-0511-9FFB-761A0B4E2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373" r="2" b="2"/>
          <a:stretch/>
        </p:blipFill>
        <p:spPr bwMode="auto">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B334B3F-1553-0E26-0C8F-C630DFFC7A7C}"/>
              </a:ext>
            </a:extLst>
          </p:cNvPr>
          <p:cNvSpPr>
            <a:spLocks noGrp="1"/>
          </p:cNvSpPr>
          <p:nvPr>
            <p:ph type="title"/>
          </p:nvPr>
        </p:nvSpPr>
        <p:spPr>
          <a:xfrm>
            <a:off x="371094" y="1161288"/>
            <a:ext cx="3438144" cy="1239012"/>
          </a:xfrm>
        </p:spPr>
        <p:txBody>
          <a:bodyPr anchor="ctr">
            <a:normAutofit/>
          </a:bodyPr>
          <a:lstStyle/>
          <a:p>
            <a:r>
              <a:rPr lang="en-US" sz="2800" dirty="0"/>
              <a:t>K Means clustering on digits dataset</a:t>
            </a:r>
          </a:p>
        </p:txBody>
      </p:sp>
      <p:sp>
        <p:nvSpPr>
          <p:cNvPr id="3" name="Content Placeholder 2">
            <a:extLst>
              <a:ext uri="{FF2B5EF4-FFF2-40B4-BE49-F238E27FC236}">
                <a16:creationId xmlns:a16="http://schemas.microsoft.com/office/drawing/2014/main" id="{C43A4F44-CDB4-10FE-100B-EA9E3785340F}"/>
              </a:ext>
            </a:extLst>
          </p:cNvPr>
          <p:cNvSpPr>
            <a:spLocks noGrp="1"/>
          </p:cNvSpPr>
          <p:nvPr>
            <p:ph idx="1"/>
          </p:nvPr>
        </p:nvSpPr>
        <p:spPr>
          <a:xfrm>
            <a:off x="371094" y="2718054"/>
            <a:ext cx="3438906" cy="3207258"/>
          </a:xfrm>
        </p:spPr>
        <p:txBody>
          <a:bodyPr anchor="t">
            <a:normAutofit/>
          </a:bodyPr>
          <a:lstStyle/>
          <a:p>
            <a:r>
              <a:rPr lang="en-IE" sz="1700" b="0" i="0" u="none" strike="noStrike">
                <a:effectLst/>
                <a:latin typeface="-apple-system"/>
              </a:rPr>
              <a:t>project the data from the original 64-dimensional space into a lower dimensional space</a:t>
            </a:r>
          </a:p>
          <a:p>
            <a:r>
              <a:rPr lang="en-IE" sz="1700" b="0" i="0" u="none" strike="noStrike">
                <a:effectLst/>
                <a:latin typeface="-apple-system"/>
              </a:rPr>
              <a:t>project into a 2-dimensional space and plot the data </a:t>
            </a:r>
            <a:r>
              <a:rPr lang="en-IE" sz="1700">
                <a:latin typeface="-apple-system"/>
              </a:rPr>
              <a:t>and clusters</a:t>
            </a:r>
            <a:endParaRPr lang="en-US" sz="1700" dirty="0"/>
          </a:p>
        </p:txBody>
      </p:sp>
    </p:spTree>
    <p:extLst>
      <p:ext uri="{BB962C8B-B14F-4D97-AF65-F5344CB8AC3E}">
        <p14:creationId xmlns:p14="http://schemas.microsoft.com/office/powerpoint/2010/main" val="1793799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2925-E132-B4D1-F32A-A3D4B286D2E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96B54DF-31F3-AF31-E6BC-39563114B7DD}"/>
              </a:ext>
            </a:extLst>
          </p:cNvPr>
          <p:cNvSpPr>
            <a:spLocks noGrp="1"/>
          </p:cNvSpPr>
          <p:nvPr>
            <p:ph idx="1"/>
          </p:nvPr>
        </p:nvSpPr>
        <p:spPr/>
        <p:txBody>
          <a:bodyPr/>
          <a:lstStyle/>
          <a:p>
            <a:r>
              <a:rPr lang="en-US" dirty="0">
                <a:hlinkClick r:id="rId2"/>
              </a:rPr>
              <a:t>https://github.com/bhrionn/CORVINUS-AI/blob/main/CaliforniaHousingDataNotebook.ipynb</a:t>
            </a:r>
            <a:endParaRPr lang="en-US" dirty="0"/>
          </a:p>
          <a:p>
            <a:r>
              <a:rPr lang="en-US" dirty="0">
                <a:hlinkClick r:id="rId3"/>
              </a:rPr>
              <a:t>https://inria.github.io/scikit-learn-mooc/python_scripts/datasets_california_housing.html</a:t>
            </a:r>
            <a:endParaRPr lang="en-US" dirty="0"/>
          </a:p>
          <a:p>
            <a:r>
              <a:rPr lang="en-US" dirty="0">
                <a:hlinkClick r:id="rId4"/>
              </a:rPr>
              <a:t>https://www.kaggle.com/code/qingyueyang/predict-house-price-regression-model</a:t>
            </a:r>
            <a:endParaRPr lang="en-US" dirty="0"/>
          </a:p>
          <a:p>
            <a:r>
              <a:rPr lang="en-US" dirty="0">
                <a:hlinkClick r:id="rId5"/>
              </a:rPr>
              <a:t>https://hub.ovh2.mybinder.org/user/scikit-learn-scikit-learn-ixobm1ex/lab/tree/notebooks/auto_examples/cluster/plot_kmeans_digits.ipynb</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559625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D368-53B1-3E30-4A3F-5567604331BB}"/>
              </a:ext>
            </a:extLst>
          </p:cNvPr>
          <p:cNvSpPr>
            <a:spLocks noGrp="1"/>
          </p:cNvSpPr>
          <p:nvPr>
            <p:ph type="title"/>
          </p:nvPr>
        </p:nvSpPr>
        <p:spPr/>
        <p:txBody>
          <a:bodyPr/>
          <a:lstStyle/>
          <a:p>
            <a:r>
              <a:rPr lang="en-US" dirty="0"/>
              <a:t>LOGIN TO COLAB WITH GOOGLE AC</a:t>
            </a:r>
          </a:p>
        </p:txBody>
      </p:sp>
      <p:sp>
        <p:nvSpPr>
          <p:cNvPr id="3" name="Content Placeholder 2">
            <a:extLst>
              <a:ext uri="{FF2B5EF4-FFF2-40B4-BE49-F238E27FC236}">
                <a16:creationId xmlns:a16="http://schemas.microsoft.com/office/drawing/2014/main" id="{42ED239A-1491-DF78-0511-9D674C3ADBF4}"/>
              </a:ext>
            </a:extLst>
          </p:cNvPr>
          <p:cNvSpPr>
            <a:spLocks noGrp="1"/>
          </p:cNvSpPr>
          <p:nvPr>
            <p:ph idx="1"/>
          </p:nvPr>
        </p:nvSpPr>
        <p:spPr/>
        <p:txBody>
          <a:bodyPr/>
          <a:lstStyle/>
          <a:p>
            <a:r>
              <a:rPr lang="en-US" dirty="0"/>
              <a:t>Login to COLAB in order to run each cell in the demo</a:t>
            </a:r>
          </a:p>
        </p:txBody>
      </p:sp>
    </p:spTree>
    <p:extLst>
      <p:ext uri="{BB962C8B-B14F-4D97-AF65-F5344CB8AC3E}">
        <p14:creationId xmlns:p14="http://schemas.microsoft.com/office/powerpoint/2010/main" val="2391444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8D4A2-E59C-5E9D-9F0A-91700B94763E}"/>
              </a:ext>
            </a:extLst>
          </p:cNvPr>
          <p:cNvSpPr>
            <a:spLocks noGrp="1"/>
          </p:cNvSpPr>
          <p:nvPr>
            <p:ph type="title"/>
          </p:nvPr>
        </p:nvSpPr>
        <p:spPr/>
        <p:txBody>
          <a:bodyPr/>
          <a:lstStyle/>
          <a:p>
            <a:r>
              <a:rPr lang="en-IE" b="0" i="0" u="none" strike="noStrike" dirty="0">
                <a:solidFill>
                  <a:srgbClr val="E3E3E3"/>
                </a:solidFill>
                <a:effectLst/>
                <a:latin typeface="Google Sans"/>
              </a:rPr>
              <a:t>California Housing Prices dataset</a:t>
            </a:r>
            <a:r>
              <a:rPr lang="en-US" dirty="0"/>
              <a:t> </a:t>
            </a:r>
          </a:p>
        </p:txBody>
      </p:sp>
      <p:sp>
        <p:nvSpPr>
          <p:cNvPr id="3" name="Content Placeholder 2">
            <a:extLst>
              <a:ext uri="{FF2B5EF4-FFF2-40B4-BE49-F238E27FC236}">
                <a16:creationId xmlns:a16="http://schemas.microsoft.com/office/drawing/2014/main" id="{40A9BAD6-67A9-0E45-CA82-80E74A275FC3}"/>
              </a:ext>
            </a:extLst>
          </p:cNvPr>
          <p:cNvSpPr>
            <a:spLocks noGrp="1"/>
          </p:cNvSpPr>
          <p:nvPr>
            <p:ph idx="1"/>
          </p:nvPr>
        </p:nvSpPr>
        <p:spPr>
          <a:xfrm>
            <a:off x="638355" y="2277374"/>
            <a:ext cx="6107502" cy="3903452"/>
          </a:xfrm>
        </p:spPr>
        <p:txBody>
          <a:bodyPr/>
          <a:lstStyle/>
          <a:p>
            <a:r>
              <a:rPr lang="en-IE" b="0" i="0" u="none" strike="noStrike" dirty="0">
                <a:solidFill>
                  <a:schemeClr val="tx1"/>
                </a:solidFill>
                <a:effectLst/>
                <a:latin typeface="Google Sans"/>
              </a:rPr>
              <a:t>Widely used benchmark dataset in machine learning for regression tasks</a:t>
            </a:r>
          </a:p>
          <a:p>
            <a:r>
              <a:rPr lang="en-IE" dirty="0">
                <a:solidFill>
                  <a:schemeClr val="tx1"/>
                </a:solidFill>
                <a:latin typeface="Google Sans"/>
              </a:rPr>
              <a:t>C</a:t>
            </a:r>
            <a:r>
              <a:rPr lang="en-IE" b="0" i="0" u="none" strike="noStrike" dirty="0">
                <a:solidFill>
                  <a:schemeClr val="tx1"/>
                </a:solidFill>
                <a:effectLst/>
                <a:latin typeface="Google Sans"/>
              </a:rPr>
              <a:t>ontains information on housing prices in the Californian suburbs of San Francisco and San Jose between 1979 and 1991. </a:t>
            </a:r>
          </a:p>
          <a:p>
            <a:r>
              <a:rPr lang="en-IE" dirty="0">
                <a:solidFill>
                  <a:schemeClr val="tx1"/>
                </a:solidFill>
                <a:latin typeface="Google Sans"/>
              </a:rPr>
              <a:t>D</a:t>
            </a:r>
            <a:r>
              <a:rPr lang="en-IE" b="0" i="0" u="none" strike="noStrike" dirty="0">
                <a:solidFill>
                  <a:schemeClr val="tx1"/>
                </a:solidFill>
                <a:effectLst/>
                <a:latin typeface="Google Sans"/>
              </a:rPr>
              <a:t>ataset comprises 207 entries, each representing a single house, and includes 8 attributes.</a:t>
            </a:r>
          </a:p>
          <a:p>
            <a:r>
              <a:rPr lang="en-IE" dirty="0">
                <a:solidFill>
                  <a:schemeClr val="tx1"/>
                </a:solidFill>
                <a:latin typeface="Google Sans"/>
              </a:rPr>
              <a:t>O</a:t>
            </a:r>
            <a:r>
              <a:rPr lang="en-IE" b="0" i="0" u="none" strike="noStrike" dirty="0">
                <a:solidFill>
                  <a:schemeClr val="tx1"/>
                </a:solidFill>
                <a:effectLst/>
                <a:latin typeface="Google Sans"/>
              </a:rPr>
              <a:t>bjective of using this dataset is to predict the median house value based on the given attributes.</a:t>
            </a:r>
          </a:p>
          <a:p>
            <a:r>
              <a:rPr lang="en-IE" dirty="0">
                <a:solidFill>
                  <a:schemeClr val="tx1"/>
                </a:solidFill>
                <a:latin typeface="Google Sans"/>
              </a:rPr>
              <a:t>V</a:t>
            </a:r>
            <a:r>
              <a:rPr lang="en-IE" b="0" i="0" u="none" strike="noStrike" dirty="0">
                <a:solidFill>
                  <a:schemeClr val="tx1"/>
                </a:solidFill>
                <a:effectLst/>
                <a:latin typeface="Google Sans"/>
              </a:rPr>
              <a:t>aluable tool for evaluating the performance of various machine learning algorithms, particularly linear regression </a:t>
            </a:r>
            <a:endParaRPr lang="en-US" dirty="0">
              <a:solidFill>
                <a:schemeClr val="tx1"/>
              </a:solidFill>
            </a:endParaRPr>
          </a:p>
        </p:txBody>
      </p:sp>
      <p:sp>
        <p:nvSpPr>
          <p:cNvPr id="4" name="Content Placeholder 2">
            <a:extLst>
              <a:ext uri="{FF2B5EF4-FFF2-40B4-BE49-F238E27FC236}">
                <a16:creationId xmlns:a16="http://schemas.microsoft.com/office/drawing/2014/main" id="{EA892D13-5AEA-F23B-F0F8-69BF8C5C06C8}"/>
              </a:ext>
            </a:extLst>
          </p:cNvPr>
          <p:cNvSpPr txBox="1">
            <a:spLocks/>
          </p:cNvSpPr>
          <p:nvPr/>
        </p:nvSpPr>
        <p:spPr>
          <a:xfrm>
            <a:off x="6918385" y="2346386"/>
            <a:ext cx="4865298" cy="383444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l">
              <a:buFont typeface="+mj-lt"/>
              <a:buAutoNum type="arabicPeriod"/>
            </a:pPr>
            <a:r>
              <a:rPr lang="en-IE" b="0" i="0" u="none" strike="noStrike" dirty="0">
                <a:solidFill>
                  <a:schemeClr val="tx1"/>
                </a:solidFill>
                <a:effectLst/>
                <a:latin typeface="Google Sans"/>
              </a:rPr>
              <a:t>Median Income: The median income in the census tract where the house is located.</a:t>
            </a:r>
          </a:p>
          <a:p>
            <a:pPr algn="l">
              <a:buFont typeface="+mj-lt"/>
              <a:buAutoNum type="arabicPeriod"/>
            </a:pPr>
            <a:r>
              <a:rPr lang="en-IE" b="0" i="0" u="none" strike="noStrike" dirty="0">
                <a:solidFill>
                  <a:schemeClr val="tx1"/>
                </a:solidFill>
                <a:effectLst/>
                <a:latin typeface="Google Sans"/>
              </a:rPr>
              <a:t>House Size: The total area of the house in square feet.</a:t>
            </a:r>
          </a:p>
          <a:p>
            <a:pPr algn="l">
              <a:buFont typeface="+mj-lt"/>
              <a:buAutoNum type="arabicPeriod"/>
            </a:pPr>
            <a:r>
              <a:rPr lang="en-IE" b="0" i="0" u="none" strike="noStrike" dirty="0">
                <a:solidFill>
                  <a:schemeClr val="tx1"/>
                </a:solidFill>
                <a:effectLst/>
                <a:latin typeface="Google Sans"/>
              </a:rPr>
              <a:t>Number of Bedrooms: The number of bedrooms in the house.</a:t>
            </a:r>
          </a:p>
          <a:p>
            <a:pPr algn="l">
              <a:buFont typeface="+mj-lt"/>
              <a:buAutoNum type="arabicPeriod"/>
            </a:pPr>
            <a:r>
              <a:rPr lang="en-IE" b="0" i="0" u="none" strike="noStrike" dirty="0">
                <a:solidFill>
                  <a:schemeClr val="tx1"/>
                </a:solidFill>
                <a:effectLst/>
                <a:latin typeface="Google Sans"/>
              </a:rPr>
              <a:t>Number of Bathrooms: The number of bathrooms in the house.</a:t>
            </a:r>
          </a:p>
          <a:p>
            <a:pPr algn="l">
              <a:buFont typeface="+mj-lt"/>
              <a:buAutoNum type="arabicPeriod"/>
            </a:pPr>
            <a:r>
              <a:rPr lang="en-IE" b="0" i="0" u="none" strike="noStrike" dirty="0">
                <a:solidFill>
                  <a:schemeClr val="tx1"/>
                </a:solidFill>
                <a:effectLst/>
                <a:latin typeface="Google Sans"/>
              </a:rPr>
              <a:t>Year Built: The year the house was built.</a:t>
            </a:r>
          </a:p>
          <a:p>
            <a:pPr algn="l">
              <a:buFont typeface="+mj-lt"/>
              <a:buAutoNum type="arabicPeriod"/>
            </a:pPr>
            <a:r>
              <a:rPr lang="en-IE" b="0" i="0" u="none" strike="noStrike" dirty="0">
                <a:solidFill>
                  <a:schemeClr val="tx1"/>
                </a:solidFill>
                <a:effectLst/>
                <a:latin typeface="Google Sans"/>
              </a:rPr>
              <a:t>Population: The population of the census tract where the house is located.</a:t>
            </a:r>
          </a:p>
          <a:p>
            <a:pPr algn="l">
              <a:buFont typeface="+mj-lt"/>
              <a:buAutoNum type="arabicPeriod"/>
            </a:pPr>
            <a:r>
              <a:rPr lang="en-IE" b="0" i="0" u="none" strike="noStrike" dirty="0">
                <a:solidFill>
                  <a:schemeClr val="tx1"/>
                </a:solidFill>
                <a:effectLst/>
                <a:latin typeface="Google Sans"/>
              </a:rPr>
              <a:t>Latitude: The latitude of the house's location.</a:t>
            </a:r>
          </a:p>
          <a:p>
            <a:pPr algn="l">
              <a:buFont typeface="+mj-lt"/>
              <a:buAutoNum type="arabicPeriod"/>
            </a:pPr>
            <a:r>
              <a:rPr lang="en-IE" b="0" i="0" u="none" strike="noStrike" dirty="0">
                <a:solidFill>
                  <a:schemeClr val="tx1"/>
                </a:solidFill>
                <a:effectLst/>
                <a:latin typeface="Google Sans"/>
              </a:rPr>
              <a:t>Longitude: The longitude of the house's location.</a:t>
            </a:r>
          </a:p>
          <a:p>
            <a:endParaRPr lang="en-US" dirty="0">
              <a:solidFill>
                <a:schemeClr val="tx1"/>
              </a:solidFill>
            </a:endParaRPr>
          </a:p>
        </p:txBody>
      </p:sp>
    </p:spTree>
    <p:extLst>
      <p:ext uri="{BB962C8B-B14F-4D97-AF65-F5344CB8AC3E}">
        <p14:creationId xmlns:p14="http://schemas.microsoft.com/office/powerpoint/2010/main" val="233182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C884-3833-EEC0-F7BA-7600467257ED}"/>
              </a:ext>
            </a:extLst>
          </p:cNvPr>
          <p:cNvSpPr>
            <a:spLocks noGrp="1"/>
          </p:cNvSpPr>
          <p:nvPr>
            <p:ph type="title"/>
          </p:nvPr>
        </p:nvSpPr>
        <p:spPr/>
        <p:txBody>
          <a:bodyPr/>
          <a:lstStyle/>
          <a:p>
            <a:r>
              <a:rPr lang="en-US" dirty="0"/>
              <a:t>In COLAB - Open file location</a:t>
            </a:r>
          </a:p>
        </p:txBody>
      </p:sp>
      <p:pic>
        <p:nvPicPr>
          <p:cNvPr id="4" name="Content Placeholder 3">
            <a:extLst>
              <a:ext uri="{FF2B5EF4-FFF2-40B4-BE49-F238E27FC236}">
                <a16:creationId xmlns:a16="http://schemas.microsoft.com/office/drawing/2014/main" id="{6D0F47AF-F21C-B313-219E-C0E2C695F1F1}"/>
              </a:ext>
            </a:extLst>
          </p:cNvPr>
          <p:cNvPicPr>
            <a:picLocks noGrp="1" noChangeAspect="1"/>
          </p:cNvPicPr>
          <p:nvPr>
            <p:ph idx="1"/>
          </p:nvPr>
        </p:nvPicPr>
        <p:blipFill>
          <a:blip r:embed="rId2"/>
          <a:stretch>
            <a:fillRect/>
          </a:stretch>
        </p:blipFill>
        <p:spPr>
          <a:xfrm>
            <a:off x="6302017" y="2725948"/>
            <a:ext cx="5517496" cy="2958416"/>
          </a:xfrm>
          <a:prstGeom prst="rect">
            <a:avLst/>
          </a:prstGeom>
        </p:spPr>
      </p:pic>
      <p:sp>
        <p:nvSpPr>
          <p:cNvPr id="6" name="TextBox 5">
            <a:extLst>
              <a:ext uri="{FF2B5EF4-FFF2-40B4-BE49-F238E27FC236}">
                <a16:creationId xmlns:a16="http://schemas.microsoft.com/office/drawing/2014/main" id="{FB52A89B-949C-E0D3-F652-73DB27B9210B}"/>
              </a:ext>
            </a:extLst>
          </p:cNvPr>
          <p:cNvSpPr txBox="1"/>
          <p:nvPr/>
        </p:nvSpPr>
        <p:spPr>
          <a:xfrm>
            <a:off x="815997" y="2297971"/>
            <a:ext cx="5280004" cy="3139321"/>
          </a:xfrm>
          <a:prstGeom prst="rect">
            <a:avLst/>
          </a:prstGeom>
          <a:noFill/>
        </p:spPr>
        <p:txBody>
          <a:bodyPr wrap="square">
            <a:spAutoFit/>
          </a:bodyPr>
          <a:lstStyle/>
          <a:p>
            <a:r>
              <a:rPr lang="en-US" dirty="0"/>
              <a:t>FILE LOCATION</a:t>
            </a:r>
          </a:p>
          <a:p>
            <a:r>
              <a:rPr lang="en-US" dirty="0">
                <a:hlinkClick r:id="rId3"/>
              </a:rPr>
              <a:t>https://github.com/bhrionn/CORVINUS-AI/blob/main/CaliforniaHousingDataNotebook.ipynb</a:t>
            </a:r>
            <a:endParaRPr lang="en-US" dirty="0"/>
          </a:p>
          <a:p>
            <a:endParaRPr lang="en-US" dirty="0"/>
          </a:p>
          <a:p>
            <a:r>
              <a:rPr lang="en-US" dirty="0"/>
              <a:t>COLAB LOCATION</a:t>
            </a:r>
          </a:p>
          <a:p>
            <a:r>
              <a:rPr lang="en-US" dirty="0">
                <a:hlinkClick r:id="rId4"/>
              </a:rPr>
              <a:t>https://colab.research.google.com/github/bhrionn/CORVINUS-AI/blob/main/CaliforniaHousingDataNotebook.ipynb#scrollTo=T4A3bsIKeFO3</a:t>
            </a:r>
            <a:endParaRPr lang="en-US" dirty="0"/>
          </a:p>
          <a:p>
            <a:endParaRPr lang="en-US" dirty="0"/>
          </a:p>
        </p:txBody>
      </p:sp>
    </p:spTree>
    <p:extLst>
      <p:ext uri="{BB962C8B-B14F-4D97-AF65-F5344CB8AC3E}">
        <p14:creationId xmlns:p14="http://schemas.microsoft.com/office/powerpoint/2010/main" val="26004758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{0D49CD62-9008-A34F-A16D-B2C2CD9183EC}tf10001076</Template>
  <TotalTime>9080</TotalTime>
  <Words>2502</Words>
  <Application>Microsoft Macintosh PowerPoint</Application>
  <PresentationFormat>Widescreen</PresentationFormat>
  <Paragraphs>183</Paragraphs>
  <Slides>68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-apple-system</vt:lpstr>
      <vt:lpstr>Arial</vt:lpstr>
      <vt:lpstr>Calibri</vt:lpstr>
      <vt:lpstr>Century Gothic</vt:lpstr>
      <vt:lpstr>Google Sans</vt:lpstr>
      <vt:lpstr>Roboto</vt:lpstr>
      <vt:lpstr>Wingdings 3</vt:lpstr>
      <vt:lpstr>Ion Boardroom</vt:lpstr>
      <vt:lpstr>  AI in Business  Tools, Technology &amp; Demos  Presented By Brian Byrne MSc.</vt:lpstr>
      <vt:lpstr>LAB SETUP</vt:lpstr>
      <vt:lpstr>Welcome to Colab Screen</vt:lpstr>
      <vt:lpstr>EXPAND DROPDOWN</vt:lpstr>
      <vt:lpstr>FILE &gt; OPEN &gt; GITHUB &gt; </vt:lpstr>
      <vt:lpstr>FIND LAB FILE AND OPEN THE FILE</vt:lpstr>
      <vt:lpstr>LOGIN TO COLAB WITH GOOGLE AC</vt:lpstr>
      <vt:lpstr>California Housing Prices dataset </vt:lpstr>
      <vt:lpstr>In COLAB - Open file location</vt:lpstr>
      <vt:lpstr>Open COLAB </vt:lpstr>
      <vt:lpstr>RUN EACH CELL </vt:lpstr>
      <vt:lpstr>1. Import some libraries</vt:lpstr>
      <vt:lpstr>2. Load and Understand Data</vt:lpstr>
      <vt:lpstr>3. Look at entire DataSet</vt:lpstr>
      <vt:lpstr>4. Look at features used by predictive Model</vt:lpstr>
      <vt:lpstr>5. Look at the target to be predicted</vt:lpstr>
      <vt:lpstr>6. Check if any missing values present</vt:lpstr>
      <vt:lpstr>7. Look at distribution of features </vt:lpstr>
      <vt:lpstr>Statistical Features of Interest</vt:lpstr>
      <vt:lpstr>ScatterPlot of latitude, longtitude</vt:lpstr>
      <vt:lpstr>ScatterPlot of latitude, longtitude</vt:lpstr>
      <vt:lpstr>Random subsampling to have less data to plot but still see specifics</vt:lpstr>
      <vt:lpstr>Random subsampling to have less data to plot but still see specifics</vt:lpstr>
      <vt:lpstr>Pairplot of all features and the target</vt:lpstr>
      <vt:lpstr>Pairplot of all features and the target</vt:lpstr>
      <vt:lpstr>Create linear Predictive Model</vt:lpstr>
      <vt:lpstr>Coefficients of Ridge Model via  Cross-validation</vt:lpstr>
      <vt:lpstr>Coefficients of Ridge Model</vt:lpstr>
      <vt:lpstr>Exploratory Data Analysis</vt:lpstr>
      <vt:lpstr>Split Data intro X and Y</vt:lpstr>
      <vt:lpstr>Transpose data and review</vt:lpstr>
      <vt:lpstr>Heat Map to show correlation amoung the variables</vt:lpstr>
      <vt:lpstr>What is a heatmap ?</vt:lpstr>
      <vt:lpstr>Heat Map to show correlation amoung the variables</vt:lpstr>
      <vt:lpstr>Distribution plot of price</vt:lpstr>
      <vt:lpstr>Scatter subplots for further data analysis</vt:lpstr>
      <vt:lpstr>Scatter subplots for further data analysis</vt:lpstr>
      <vt:lpstr>Data Preprocessing to remove outliers</vt:lpstr>
      <vt:lpstr>Create X, y split data for training and testing</vt:lpstr>
      <vt:lpstr>What is train test split ?</vt:lpstr>
      <vt:lpstr>Create Linear Regression Model</vt:lpstr>
      <vt:lpstr>What is a linear regression model ?</vt:lpstr>
      <vt:lpstr>Create Support Vector Model</vt:lpstr>
      <vt:lpstr>What is a Support Vector Regression Model</vt:lpstr>
      <vt:lpstr>Applications of Support Vector Regression </vt:lpstr>
      <vt:lpstr>Create K Nearest Neighbour Model</vt:lpstr>
      <vt:lpstr>What is a K-NN Model</vt:lpstr>
      <vt:lpstr>Create Random Forest Model</vt:lpstr>
      <vt:lpstr>What is a Random Forest Model</vt:lpstr>
      <vt:lpstr>Create XGBoost Model</vt:lpstr>
      <vt:lpstr>What is an XGBoost Model</vt:lpstr>
      <vt:lpstr>Measuring the Models</vt:lpstr>
      <vt:lpstr>Measuring the Models</vt:lpstr>
      <vt:lpstr>A real sample prediction</vt:lpstr>
      <vt:lpstr>A real sample prediction</vt:lpstr>
      <vt:lpstr>HOMEWORK</vt:lpstr>
      <vt:lpstr>Compare predictions with actual data</vt:lpstr>
      <vt:lpstr>demo of K-Means clustering</vt:lpstr>
      <vt:lpstr>DEMO 1- Identify Handwritten Digits</vt:lpstr>
      <vt:lpstr>Load Data</vt:lpstr>
      <vt:lpstr>View the data </vt:lpstr>
      <vt:lpstr>Define evaluation benchmark</vt:lpstr>
      <vt:lpstr>K_MEANS Function</vt:lpstr>
      <vt:lpstr>Run the benchmark </vt:lpstr>
      <vt:lpstr>Visualize Results </vt:lpstr>
      <vt:lpstr>Visualize Results</vt:lpstr>
      <vt:lpstr>K Means clustering on digits dataset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 in Business  Tools, Technology &amp; Demos </dc:title>
  <dc:creator>Brian Byrne</dc:creator>
  <cp:lastModifiedBy>Brian Byrne</cp:lastModifiedBy>
  <cp:revision>7</cp:revision>
  <dcterms:created xsi:type="dcterms:W3CDTF">2023-11-15T03:52:53Z</dcterms:created>
  <dcterms:modified xsi:type="dcterms:W3CDTF">2023-11-27T20:55:26Z</dcterms:modified>
</cp:coreProperties>
</file>